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4"/>
  </p:notesMasterIdLst>
  <p:sldIdLst>
    <p:sldId id="290" r:id="rId3"/>
    <p:sldId id="292" r:id="rId4"/>
    <p:sldId id="291" r:id="rId5"/>
    <p:sldId id="261" r:id="rId6"/>
    <p:sldId id="262" r:id="rId7"/>
    <p:sldId id="263" r:id="rId8"/>
    <p:sldId id="268" r:id="rId9"/>
    <p:sldId id="269" r:id="rId10"/>
    <p:sldId id="264" r:id="rId11"/>
    <p:sldId id="265" r:id="rId12"/>
    <p:sldId id="293" r:id="rId13"/>
    <p:sldId id="260" r:id="rId14"/>
    <p:sldId id="271" r:id="rId15"/>
    <p:sldId id="272" r:id="rId16"/>
    <p:sldId id="278" r:id="rId17"/>
    <p:sldId id="279" r:id="rId18"/>
    <p:sldId id="280" r:id="rId19"/>
    <p:sldId id="281" r:id="rId20"/>
    <p:sldId id="266" r:id="rId21"/>
    <p:sldId id="267" r:id="rId22"/>
    <p:sldId id="282" r:id="rId23"/>
    <p:sldId id="283" r:id="rId24"/>
    <p:sldId id="284" r:id="rId25"/>
    <p:sldId id="286" r:id="rId26"/>
    <p:sldId id="287" r:id="rId27"/>
    <p:sldId id="288" r:id="rId28"/>
    <p:sldId id="289" r:id="rId29"/>
    <p:sldId id="274" r:id="rId30"/>
    <p:sldId id="275"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6" d="100"/>
          <a:sy n="76"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E9607-2C13-4E78-BD25-775DDA539514}"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C7996-4850-4FA3-8A8E-9CC684F62F82}" type="slidenum">
              <a:rPr lang="en-US" smtClean="0"/>
              <a:t>‹#›</a:t>
            </a:fld>
            <a:endParaRPr lang="en-US"/>
          </a:p>
        </p:txBody>
      </p:sp>
    </p:spTree>
    <p:extLst>
      <p:ext uri="{BB962C8B-B14F-4D97-AF65-F5344CB8AC3E}">
        <p14:creationId xmlns:p14="http://schemas.microsoft.com/office/powerpoint/2010/main" val="391638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Tiffany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64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Ginni</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92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Ginni</a:t>
            </a:r>
            <a:r>
              <a:rPr lang="en-US"/>
              <a:t> – governance, Tiffany – alignment, Cheryl - Technology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28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Tiffany (w/Cheryl)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1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Ginni</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5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Tiffany (1</a:t>
            </a:r>
            <a:r>
              <a:rPr lang="en-US" baseline="30000"/>
              <a:t>st</a:t>
            </a:r>
            <a:r>
              <a:rPr lang="en-US"/>
              <a:t> 2) &amp; Cheryl (last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7B57-BD5B-B44E-B6BC-72FEC7185C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4019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0507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8433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47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25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8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8302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76538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395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89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908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89674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1593562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common-course-numbering-proje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asccc.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govt.westlaw.com/calregs/Document/I62B244D34C6911EC93A8000D3A7C4BC3?viewType=FullText&amp;originationContext=documenttoc&amp;transitionType=CategoryPageItem&amp;contextData=(sc.Default)"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icas-ca.org/our-work/memo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resolutions/Endorsing-the-Proposed-Singular-Lower-Division-General-Education-Pathway-CalGETC" TargetMode="External"/><Relationship Id="rId2" Type="http://schemas.openxmlformats.org/officeDocument/2006/relationships/hyperlink" Target="https://icas-ca.org/our-work/memos/" TargetMode="External"/><Relationship Id="rId1" Type="http://schemas.openxmlformats.org/officeDocument/2006/relationships/slideLayout" Target="../slideLayouts/slideLayout8.xml"/><Relationship Id="rId6" Type="http://schemas.openxmlformats.org/officeDocument/2006/relationships/hyperlink" Target="https://icas-ca.org/wp-content/uploads/2023/05/Cal-GETC_Standards_1v0_2023.pdf" TargetMode="External"/><Relationship Id="rId5" Type="http://schemas.openxmlformats.org/officeDocument/2006/relationships/hyperlink" Target="https://senate.universityofcalifornia.edu/_files/assembly/assembly-12-8-22-agenda.pdf" TargetMode="External"/><Relationship Id="rId4" Type="http://schemas.openxmlformats.org/officeDocument/2006/relationships/hyperlink" Target="https://www.calstate.edu/csu-system/faculty-staff/academic-senate/resolutions/2022-2023/3569.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asccc.org/resolutions/support-revised-title-5-associate-degree-requirements" TargetMode="External"/><Relationship Id="rId2" Type="http://schemas.openxmlformats.org/officeDocument/2006/relationships/hyperlink" Target="https://www.asccc.org/resolutions/comprehensive-title-5-revision-align-associate-degree-general-education-ab-928-required"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asccc.org/sites/default/files/CI2023_GS3_General_Education.v3-Final_Edits.pptx" TargetMode="External"/><Relationship Id="rId2" Type="http://schemas.openxmlformats.org/officeDocument/2006/relationships/hyperlink" Target="https://www.asccc.org/events/2023-curriculum-institute-hybrid-event" TargetMode="External"/><Relationship Id="rId1" Type="http://schemas.openxmlformats.org/officeDocument/2006/relationships/slideLayout" Target="../slideLayouts/slideLayout9.xml"/><Relationship Id="rId4" Type="http://schemas.openxmlformats.org/officeDocument/2006/relationships/hyperlink" Target="https://www.asccc.org/sites/default/files/CI2023_AB1111-Gen_Session.ppt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Files/ccntaskforcefacilitationslides20220929-a11y.pdf?la=en&amp;hash=03D2A33D9186B92AFB466FB12F1203874D03FCD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ccco.edu/-/media/CCCCO-Website/docs/charter/ccntaskforcecharterfinal-a11y.pdf?la=en&amp;hash=5B64C1220F674625852E145AC2214749C83BF5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542925"/>
            <a:ext cx="10178142" cy="1325563"/>
          </a:xfrm>
        </p:spPr>
        <p:txBody>
          <a:bodyPr>
            <a:noAutofit/>
          </a:bodyPr>
          <a:lstStyle/>
          <a:p>
            <a:pPr algn="ctr"/>
            <a:r>
              <a:rPr lang="en-US" sz="6600" b="1" dirty="0">
                <a:latin typeface="Georgia" panose="02040502050405020303" pitchFamily="18" charset="0"/>
              </a:rPr>
              <a:t>2023 Curriculum Institute Recap</a:t>
            </a:r>
            <a:endParaRPr lang="en-US" sz="4400" dirty="0">
              <a:latin typeface="Georgia" panose="02040502050405020303" pitchFamily="18" charset="0"/>
            </a:endParaRPr>
          </a:p>
        </p:txBody>
      </p:sp>
      <p:pic>
        <p:nvPicPr>
          <p:cNvPr id="5" name="Content Placeholder 6">
            <a:extLst>
              <a:ext uri="{FF2B5EF4-FFF2-40B4-BE49-F238E27FC236}">
                <a16:creationId xmlns:a16="http://schemas.microsoft.com/office/drawing/2014/main" id="{EF28C1F3-C32C-487C-9450-15E264C14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2529636"/>
            <a:ext cx="10515600" cy="3451315"/>
          </a:xfrm>
          <a:prstGeom prst="rect">
            <a:avLst/>
          </a:prstGeom>
        </p:spPr>
      </p:pic>
    </p:spTree>
    <p:extLst>
      <p:ext uri="{BB962C8B-B14F-4D97-AF65-F5344CB8AC3E}">
        <p14:creationId xmlns:p14="http://schemas.microsoft.com/office/powerpoint/2010/main" val="269267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3B0A-1F93-A76F-605F-7EB1A3F3982E}"/>
              </a:ext>
            </a:extLst>
          </p:cNvPr>
          <p:cNvSpPr>
            <a:spLocks noGrp="1"/>
          </p:cNvSpPr>
          <p:nvPr>
            <p:ph type="title"/>
          </p:nvPr>
        </p:nvSpPr>
        <p:spPr/>
        <p:txBody>
          <a:bodyPr/>
          <a:lstStyle/>
          <a:p>
            <a:r>
              <a:rPr lang="en-US"/>
              <a:t>Common Course Numbering and You: Next Steps</a:t>
            </a:r>
          </a:p>
        </p:txBody>
      </p:sp>
      <p:sp>
        <p:nvSpPr>
          <p:cNvPr id="3" name="Content Placeholder 2">
            <a:extLst>
              <a:ext uri="{FF2B5EF4-FFF2-40B4-BE49-F238E27FC236}">
                <a16:creationId xmlns:a16="http://schemas.microsoft.com/office/drawing/2014/main" id="{C4D209DB-26E7-44F0-9AA7-B265CCB5086C}"/>
              </a:ext>
            </a:extLst>
          </p:cNvPr>
          <p:cNvSpPr>
            <a:spLocks noGrp="1"/>
          </p:cNvSpPr>
          <p:nvPr>
            <p:ph idx="1"/>
          </p:nvPr>
        </p:nvSpPr>
        <p:spPr/>
        <p:txBody>
          <a:bodyPr vert="horz" lIns="91440" tIns="45720" rIns="91440" bIns="45720" rtlCol="0" anchor="t">
            <a:normAutofit/>
          </a:bodyPr>
          <a:lstStyle/>
          <a:p>
            <a:r>
              <a:rPr lang="en-US"/>
              <a:t>Have on-going conversations with faculty </a:t>
            </a:r>
          </a:p>
          <a:p>
            <a:pPr lvl="1"/>
            <a:r>
              <a:rPr lang="en-US"/>
              <a:t>Importance of student-facing common course numbering for students</a:t>
            </a:r>
            <a:endParaRPr lang="en-US">
              <a:cs typeface="Arial"/>
            </a:endParaRPr>
          </a:p>
          <a:p>
            <a:pPr lvl="1"/>
            <a:r>
              <a:rPr lang="en-US"/>
              <a:t>What CCN means for curriculum</a:t>
            </a:r>
            <a:endParaRPr lang="en-US">
              <a:cs typeface="Arial"/>
            </a:endParaRPr>
          </a:p>
          <a:p>
            <a:pPr lvl="1"/>
            <a:r>
              <a:rPr lang="en-US"/>
              <a:t>What statewide curricular alignment means</a:t>
            </a:r>
            <a:endParaRPr lang="en-US">
              <a:cs typeface="Arial"/>
            </a:endParaRPr>
          </a:p>
          <a:p>
            <a:r>
              <a:rPr lang="en-US"/>
              <a:t>Review C-ID alignment and local processes for review, development, and submission</a:t>
            </a:r>
            <a:endParaRPr lang="en-US">
              <a:cs typeface="Arial"/>
            </a:endParaRPr>
          </a:p>
          <a:p>
            <a:r>
              <a:rPr lang="en-US"/>
              <a:t>Review course inventories to determine those most needed by students (great time to review program pathways!)</a:t>
            </a:r>
            <a:endParaRPr lang="en-US">
              <a:cs typeface="Arial"/>
            </a:endParaRPr>
          </a:p>
          <a:p>
            <a:r>
              <a:rPr lang="en-US"/>
              <a:t>Stay informed: </a:t>
            </a:r>
            <a:r>
              <a:rPr lang="en-US">
                <a:hlinkClick r:id="rId3"/>
              </a:rPr>
              <a:t>AB 1111 Task Force website</a:t>
            </a:r>
            <a:endParaRPr lang="en-US">
              <a:cs typeface="Arial"/>
            </a:endParaRPr>
          </a:p>
          <a:p>
            <a:r>
              <a:rPr lang="en-US"/>
              <a:t>Have questions or want an update? Email </a:t>
            </a:r>
            <a:r>
              <a:rPr lang="en-US">
                <a:hlinkClick r:id="rId4"/>
              </a:rPr>
              <a:t>info@asccc.org</a:t>
            </a:r>
            <a:endParaRPr lang="en-US"/>
          </a:p>
          <a:p>
            <a:endParaRPr lang="en-US"/>
          </a:p>
        </p:txBody>
      </p:sp>
    </p:spTree>
    <p:extLst>
      <p:ext uri="{BB962C8B-B14F-4D97-AF65-F5344CB8AC3E}">
        <p14:creationId xmlns:p14="http://schemas.microsoft.com/office/powerpoint/2010/main" val="381648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365125"/>
            <a:ext cx="10178142" cy="2009775"/>
          </a:xfrm>
        </p:spPr>
        <p:txBody>
          <a:bodyPr>
            <a:noAutofit/>
          </a:bodyPr>
          <a:lstStyle/>
          <a:p>
            <a:pPr algn="ctr"/>
            <a:r>
              <a:rPr lang="en-US" sz="4800" b="1" dirty="0">
                <a:latin typeface="Georgia" panose="02040502050405020303" pitchFamily="18" charset="0"/>
              </a:rPr>
              <a:t>General Education: AB928 Cal-GETC, CCC GE, and CCC Baccalaureate GE (Regulatory Changes)</a:t>
            </a:r>
            <a:endParaRPr lang="en-US" sz="4800" dirty="0">
              <a:latin typeface="Georgia" panose="02040502050405020303" pitchFamily="18" charset="0"/>
            </a:endParaRPr>
          </a:p>
        </p:txBody>
      </p:sp>
      <p:sp>
        <p:nvSpPr>
          <p:cNvPr id="3" name="Content Placeholder 2">
            <a:extLst>
              <a:ext uri="{FF2B5EF4-FFF2-40B4-BE49-F238E27FC236}">
                <a16:creationId xmlns:a16="http://schemas.microsoft.com/office/drawing/2014/main" id="{3D47446D-7967-4B9B-9F13-765933F02372}"/>
              </a:ext>
            </a:extLst>
          </p:cNvPr>
          <p:cNvSpPr>
            <a:spLocks noGrp="1"/>
          </p:cNvSpPr>
          <p:nvPr>
            <p:ph sz="half" idx="1"/>
          </p:nvPr>
        </p:nvSpPr>
        <p:spPr>
          <a:xfrm>
            <a:off x="1175656" y="2994025"/>
            <a:ext cx="10178142" cy="3127375"/>
          </a:xfrm>
        </p:spPr>
        <p:txBody>
          <a:bodyPr>
            <a:normAutofit lnSpcReduction="10000"/>
          </a:bodyPr>
          <a:lstStyle/>
          <a:p>
            <a:pPr marL="0" indent="0">
              <a:buNone/>
            </a:pPr>
            <a:r>
              <a:rPr lang="en-US" dirty="0"/>
              <a:t>The requirement by AB 928 (Berman, 2021) for a singular lower division general education pathway for transfer to both UC and CSU has amplified faculty, student, and the public’s voices relative to streamlining transfer pathways and general education. The new Ethnic Studies requirements for transfer (CSU General Education Area F/UC Area 7) and legislative mandates for a single standard California General Education (GE) Transfer Curriculum (</a:t>
            </a:r>
            <a:r>
              <a:rPr lang="en-US" dirty="0" err="1"/>
              <a:t>CalGETC</a:t>
            </a:r>
            <a:r>
              <a:rPr lang="en-US" dirty="0"/>
              <a:t>), have made GE a hot topic on our campuses. Come learn updated information regarding faculty roles in General Education (GE), regulatory changes and how Academic Senates and Curriculum Committees should be involved in the process given that curriculum and degree requirements are key components of the 10+1.</a:t>
            </a:r>
          </a:p>
          <a:p>
            <a:pPr marL="0" indent="0">
              <a:buNone/>
            </a:pPr>
            <a:endParaRPr lang="en-US" dirty="0"/>
          </a:p>
        </p:txBody>
      </p:sp>
    </p:spTree>
    <p:extLst>
      <p:ext uri="{BB962C8B-B14F-4D97-AF65-F5344CB8AC3E}">
        <p14:creationId xmlns:p14="http://schemas.microsoft.com/office/powerpoint/2010/main" val="80852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4813-9AFE-49A6-880C-35D340091C6A}"/>
              </a:ext>
            </a:extLst>
          </p:cNvPr>
          <p:cNvSpPr>
            <a:spLocks noGrp="1"/>
          </p:cNvSpPr>
          <p:nvPr>
            <p:ph type="title"/>
          </p:nvPr>
        </p:nvSpPr>
        <p:spPr/>
        <p:txBody>
          <a:bodyPr/>
          <a:lstStyle/>
          <a:p>
            <a:r>
              <a:rPr lang="en-US" dirty="0"/>
              <a:t>Purpose of General Education</a:t>
            </a:r>
          </a:p>
        </p:txBody>
      </p:sp>
      <p:sp>
        <p:nvSpPr>
          <p:cNvPr id="3" name="Content Placeholder 2">
            <a:extLst>
              <a:ext uri="{FF2B5EF4-FFF2-40B4-BE49-F238E27FC236}">
                <a16:creationId xmlns:a16="http://schemas.microsoft.com/office/drawing/2014/main" id="{ADEA2E52-359C-4191-9D65-C97FFD490294}"/>
              </a:ext>
            </a:extLst>
          </p:cNvPr>
          <p:cNvSpPr>
            <a:spLocks noGrp="1"/>
          </p:cNvSpPr>
          <p:nvPr>
            <p:ph idx="1"/>
          </p:nvPr>
        </p:nvSpPr>
        <p:spPr/>
        <p:txBody>
          <a:bodyPr>
            <a:normAutofit fontScale="92500" lnSpcReduction="20000"/>
          </a:bodyPr>
          <a:lstStyle/>
          <a:p>
            <a:pPr marL="0" lvl="0" indent="0" algn="ctr" fontAlgn="base">
              <a:spcAft>
                <a:spcPct val="0"/>
              </a:spcAft>
              <a:buNone/>
            </a:pPr>
            <a:r>
              <a:rPr lang="en-US" sz="2600" b="1" dirty="0">
                <a:solidFill>
                  <a:srgbClr val="07827C">
                    <a:lumMod val="75000"/>
                  </a:srgbClr>
                </a:solidFill>
                <a:cs typeface="Gill Sans" panose="020B0502020104020203" pitchFamily="34" charset="-79"/>
                <a:hlinkClick r:id="rId2">
                  <a:extLst>
                    <a:ext uri="{A12FA001-AC4F-418D-AE19-62706E023703}">
                      <ahyp:hlinkClr xmlns:ahyp="http://schemas.microsoft.com/office/drawing/2018/hyperlinkcolor" val="tx"/>
                    </a:ext>
                  </a:extLst>
                </a:hlinkClick>
              </a:rPr>
              <a:t>Title 5 §55061</a:t>
            </a:r>
            <a:endParaRPr lang="en-US" sz="2600" b="1" dirty="0">
              <a:solidFill>
                <a:srgbClr val="07827C">
                  <a:lumMod val="75000"/>
                </a:srgbClr>
              </a:solidFill>
              <a:cs typeface="Gill Sans" panose="020B0502020104020203" pitchFamily="34" charset="-79"/>
            </a:endParaRPr>
          </a:p>
          <a:p>
            <a:pPr marL="0" lvl="0" indent="0" algn="ctr" fontAlgn="base">
              <a:spcAft>
                <a:spcPct val="0"/>
              </a:spcAft>
              <a:buNone/>
            </a:pPr>
            <a:r>
              <a:rPr lang="en-US" sz="2800" b="1" dirty="0">
                <a:solidFill>
                  <a:srgbClr val="07827C">
                    <a:lumMod val="75000"/>
                  </a:srgbClr>
                </a:solidFill>
                <a:cs typeface="Gill Sans" panose="020B0502020104020203" pitchFamily="34" charset="-79"/>
              </a:rPr>
              <a:t>Philosophy and Criteria for Associate Degree and General Education</a:t>
            </a:r>
          </a:p>
          <a:p>
            <a:pPr marL="0" lvl="0" indent="0" fontAlgn="base">
              <a:spcAft>
                <a:spcPct val="0"/>
              </a:spcAft>
              <a:buNone/>
            </a:pPr>
            <a:r>
              <a:rPr lang="en-US" sz="2800" dirty="0">
                <a:solidFill>
                  <a:srgbClr val="000000"/>
                </a:solidFill>
                <a:cs typeface="Gill Sans" panose="020B0502020104020203" pitchFamily="34" charset="-79"/>
              </a:rPr>
              <a:t>General Education is designed to introduce students to the variety of means through which people </a:t>
            </a:r>
            <a:r>
              <a:rPr lang="en-US" sz="2800" b="1" dirty="0">
                <a:solidFill>
                  <a:srgbClr val="000000"/>
                </a:solidFill>
                <a:cs typeface="Gill Sans" panose="020B0502020104020203" pitchFamily="34" charset="-79"/>
              </a:rPr>
              <a:t>comprehend the modern world</a:t>
            </a:r>
            <a:r>
              <a:rPr lang="en-US" sz="2800" dirty="0">
                <a:solidFill>
                  <a:srgbClr val="000000"/>
                </a:solidFill>
                <a:cs typeface="Gill Sans" panose="020B0502020104020203" pitchFamily="34" charset="-79"/>
              </a:rPr>
              <a:t>. It reflects the conviction of colleges that those who receive their degrees must possess in common certain basic principles, concepts and methodologies both unique to and shared by the various disciplines. College educated persons must be able to use this knowledge when evaluating and appreciating the physical environment, the culture, and the society in which they live. Most importantly, General Education should lead to </a:t>
            </a:r>
            <a:r>
              <a:rPr lang="en-US" sz="2800" b="1" dirty="0">
                <a:solidFill>
                  <a:srgbClr val="000000"/>
                </a:solidFill>
                <a:cs typeface="Gill Sans" panose="020B0502020104020203" pitchFamily="34" charset="-79"/>
              </a:rPr>
              <a:t>better self-understanding</a:t>
            </a:r>
            <a:r>
              <a:rPr lang="en-US" sz="2800" dirty="0">
                <a:solidFill>
                  <a:srgbClr val="000000"/>
                </a:solidFill>
                <a:cs typeface="Gill Sans" panose="020B0502020104020203" pitchFamily="34" charset="-79"/>
              </a:rPr>
              <a:t>.</a:t>
            </a:r>
            <a:endParaRPr lang="en-US" sz="2800" dirty="0">
              <a:solidFill>
                <a:srgbClr val="404040"/>
              </a:solidFill>
              <a:cs typeface="Gill Sans" panose="020B0502020104020203" pitchFamily="34" charset="-79"/>
            </a:endParaRPr>
          </a:p>
          <a:p>
            <a:endParaRPr lang="en-US" dirty="0"/>
          </a:p>
        </p:txBody>
      </p:sp>
    </p:spTree>
    <p:extLst>
      <p:ext uri="{BB962C8B-B14F-4D97-AF65-F5344CB8AC3E}">
        <p14:creationId xmlns:p14="http://schemas.microsoft.com/office/powerpoint/2010/main" val="168905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77C8-7A8A-4E4C-B816-8678566E81CE}"/>
              </a:ext>
            </a:extLst>
          </p:cNvPr>
          <p:cNvSpPr>
            <a:spLocks noGrp="1"/>
          </p:cNvSpPr>
          <p:nvPr>
            <p:ph type="title"/>
          </p:nvPr>
        </p:nvSpPr>
        <p:spPr/>
        <p:txBody>
          <a:bodyPr/>
          <a:lstStyle/>
          <a:p>
            <a:r>
              <a:rPr lang="en-US" dirty="0"/>
              <a:t>Current General Education Patterns</a:t>
            </a:r>
          </a:p>
        </p:txBody>
      </p:sp>
      <p:sp>
        <p:nvSpPr>
          <p:cNvPr id="3" name="Content Placeholder 2">
            <a:extLst>
              <a:ext uri="{FF2B5EF4-FFF2-40B4-BE49-F238E27FC236}">
                <a16:creationId xmlns:a16="http://schemas.microsoft.com/office/drawing/2014/main" id="{C0B50BD0-0B04-42A5-8E62-B74AE3845666}"/>
              </a:ext>
            </a:extLst>
          </p:cNvPr>
          <p:cNvSpPr>
            <a:spLocks noGrp="1"/>
          </p:cNvSpPr>
          <p:nvPr>
            <p:ph idx="1"/>
          </p:nvPr>
        </p:nvSpPr>
        <p:spPr/>
        <p:txBody>
          <a:bodyPr>
            <a:normAutofit lnSpcReduction="10000"/>
          </a:bodyPr>
          <a:lstStyle/>
          <a:p>
            <a:pPr marL="0" indent="0">
              <a:buNone/>
            </a:pPr>
            <a:r>
              <a:rPr lang="en-US" dirty="0"/>
              <a:t>				</a:t>
            </a:r>
            <a:r>
              <a:rPr lang="en-US" dirty="0">
                <a:solidFill>
                  <a:schemeClr val="tx1"/>
                </a:solidFill>
              </a:rPr>
              <a:t>GE Patterns—Not Aligned</a:t>
            </a:r>
          </a:p>
          <a:p>
            <a:r>
              <a:rPr lang="en-US" sz="2800" dirty="0">
                <a:solidFill>
                  <a:schemeClr val="tx1"/>
                </a:solidFill>
              </a:rPr>
              <a:t>CSU GE Breadth (39 semester units)</a:t>
            </a:r>
          </a:p>
          <a:p>
            <a:r>
              <a:rPr lang="en-US" sz="2800" dirty="0">
                <a:solidFill>
                  <a:schemeClr val="tx1"/>
                </a:solidFill>
              </a:rPr>
              <a:t>IGETC (34 semester units)</a:t>
            </a:r>
          </a:p>
          <a:p>
            <a:r>
              <a:rPr lang="en-US" sz="2800" dirty="0">
                <a:solidFill>
                  <a:schemeClr val="tx1"/>
                </a:solidFill>
              </a:rPr>
              <a:t>IGETC for STEM (34 semester units with some units taken after transfer)</a:t>
            </a:r>
          </a:p>
          <a:p>
            <a:r>
              <a:rPr lang="en-US" sz="2800" dirty="0">
                <a:solidFill>
                  <a:schemeClr val="tx1"/>
                </a:solidFill>
              </a:rPr>
              <a:t>General Education for Associate Degree with Additional Requirements (competency, graduation)  (18+ semester units ) </a:t>
            </a:r>
          </a:p>
          <a:p>
            <a:r>
              <a:rPr lang="en-US" sz="2800" dirty="0">
                <a:solidFill>
                  <a:schemeClr val="tx1"/>
                </a:solidFill>
              </a:rPr>
              <a:t>Baccalaureate Degree Lower Division General Education (uses CSU GE Breadth or IGETC) (34-39 units) </a:t>
            </a:r>
          </a:p>
          <a:p>
            <a:endParaRPr lang="en-US" dirty="0"/>
          </a:p>
        </p:txBody>
      </p:sp>
    </p:spTree>
    <p:extLst>
      <p:ext uri="{BB962C8B-B14F-4D97-AF65-F5344CB8AC3E}">
        <p14:creationId xmlns:p14="http://schemas.microsoft.com/office/powerpoint/2010/main" val="370669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FF61-ABDB-443D-90F2-9902F4DBA761}"/>
              </a:ext>
            </a:extLst>
          </p:cNvPr>
          <p:cNvSpPr>
            <a:spLocks noGrp="1"/>
          </p:cNvSpPr>
          <p:nvPr>
            <p:ph type="title"/>
          </p:nvPr>
        </p:nvSpPr>
        <p:spPr/>
        <p:txBody>
          <a:bodyPr/>
          <a:lstStyle/>
          <a:p>
            <a:r>
              <a:rPr lang="en-US" dirty="0"/>
              <a:t>Why Align GE Patterns/Pathways?</a:t>
            </a:r>
          </a:p>
        </p:txBody>
      </p:sp>
      <p:sp>
        <p:nvSpPr>
          <p:cNvPr id="3" name="Content Placeholder 2">
            <a:extLst>
              <a:ext uri="{FF2B5EF4-FFF2-40B4-BE49-F238E27FC236}">
                <a16:creationId xmlns:a16="http://schemas.microsoft.com/office/drawing/2014/main" id="{FDD4EC89-D8B1-4576-9B88-206B5AAD9647}"/>
              </a:ext>
            </a:extLst>
          </p:cNvPr>
          <p:cNvSpPr>
            <a:spLocks noGrp="1"/>
          </p:cNvSpPr>
          <p:nvPr>
            <p:ph idx="1"/>
          </p:nvPr>
        </p:nvSpPr>
        <p:spPr/>
        <p:txBody>
          <a:bodyPr/>
          <a:lstStyle/>
          <a:p>
            <a:r>
              <a:rPr lang="en-US" sz="2800" dirty="0">
                <a:solidFill>
                  <a:schemeClr val="tx1"/>
                </a:solidFill>
              </a:rPr>
              <a:t>Required by AB 928 for transfer to CSU and UC</a:t>
            </a:r>
          </a:p>
          <a:p>
            <a:r>
              <a:rPr lang="en-US" sz="2800" dirty="0">
                <a:solidFill>
                  <a:schemeClr val="tx1"/>
                </a:solidFill>
              </a:rPr>
              <a:t>Simplify transfer preparation</a:t>
            </a:r>
          </a:p>
          <a:p>
            <a:r>
              <a:rPr lang="en-US" sz="2800" dirty="0">
                <a:solidFill>
                  <a:schemeClr val="tx1"/>
                </a:solidFill>
              </a:rPr>
              <a:t>Reduce chances that students take ”wrong” courses i.e. course counted for GE in one pattern/pathway but not another</a:t>
            </a:r>
          </a:p>
          <a:p>
            <a:r>
              <a:rPr lang="en-US" sz="2800" dirty="0">
                <a:solidFill>
                  <a:schemeClr val="tx1"/>
                </a:solidFill>
              </a:rPr>
              <a:t>Make transfer process easier to navigate</a:t>
            </a:r>
          </a:p>
          <a:p>
            <a:r>
              <a:rPr lang="en-US" sz="2800" dirty="0">
                <a:solidFill>
                  <a:schemeClr val="tx1"/>
                </a:solidFill>
              </a:rPr>
              <a:t>Create a student-centered transfer process</a:t>
            </a:r>
          </a:p>
          <a:p>
            <a:r>
              <a:rPr lang="en-US" sz="2800" dirty="0">
                <a:solidFill>
                  <a:schemeClr val="tx1"/>
                </a:solidFill>
              </a:rPr>
              <a:t>Ensure more students arrive at CSU/UC ready to succeed</a:t>
            </a:r>
          </a:p>
          <a:p>
            <a:endParaRPr lang="en-US" dirty="0"/>
          </a:p>
        </p:txBody>
      </p:sp>
    </p:spTree>
    <p:extLst>
      <p:ext uri="{BB962C8B-B14F-4D97-AF65-F5344CB8AC3E}">
        <p14:creationId xmlns:p14="http://schemas.microsoft.com/office/powerpoint/2010/main" val="2469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2806995"/>
            <a:ext cx="10178142" cy="1722475"/>
          </a:xfrm>
        </p:spPr>
        <p:txBody>
          <a:bodyPr>
            <a:normAutofit/>
          </a:bodyPr>
          <a:lstStyle/>
          <a:p>
            <a:r>
              <a:rPr lang="en-US" sz="6600" dirty="0"/>
              <a:t>Cal-GETC</a:t>
            </a:r>
          </a:p>
        </p:txBody>
      </p:sp>
    </p:spTree>
    <p:extLst>
      <p:ext uri="{BB962C8B-B14F-4D97-AF65-F5344CB8AC3E}">
        <p14:creationId xmlns:p14="http://schemas.microsoft.com/office/powerpoint/2010/main" val="319845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CAA7-838F-4D7F-84A3-6865E86F3FBC}"/>
              </a:ext>
            </a:extLst>
          </p:cNvPr>
          <p:cNvSpPr>
            <a:spLocks noGrp="1"/>
          </p:cNvSpPr>
          <p:nvPr>
            <p:ph type="title"/>
          </p:nvPr>
        </p:nvSpPr>
        <p:spPr/>
        <p:txBody>
          <a:bodyPr/>
          <a:lstStyle/>
          <a:p>
            <a:r>
              <a:rPr lang="en-US" sz="3200" b="1" dirty="0">
                <a:latin typeface="Palatino" pitchFamily="2" charset="77"/>
              </a:rPr>
              <a:t>California General Education Transfer Curriculum (Cal-GETC): </a:t>
            </a:r>
            <a:r>
              <a:rPr lang="en-US" sz="3200" b="1" dirty="0">
                <a:latin typeface="Palatino" pitchFamily="2" charset="77"/>
                <a:hlinkClick r:id="rId2">
                  <a:extLst>
                    <a:ext uri="{A12FA001-AC4F-418D-AE19-62706E023703}">
                      <ahyp:hlinkClr xmlns:ahyp="http://schemas.microsoft.com/office/drawing/2018/hyperlinkcolor" val="tx"/>
                    </a:ext>
                  </a:extLst>
                </a:hlinkClick>
              </a:rPr>
              <a:t>AB 928 </a:t>
            </a:r>
            <a:r>
              <a:rPr lang="en-US" sz="3200" b="1" dirty="0">
                <a:latin typeface="Palatino" pitchFamily="2" charset="77"/>
              </a:rPr>
              <a:t>(Berman, 2021)</a:t>
            </a:r>
            <a:endParaRPr lang="en-US" dirty="0"/>
          </a:p>
        </p:txBody>
      </p:sp>
      <p:sp>
        <p:nvSpPr>
          <p:cNvPr id="3" name="Content Placeholder 2">
            <a:extLst>
              <a:ext uri="{FF2B5EF4-FFF2-40B4-BE49-F238E27FC236}">
                <a16:creationId xmlns:a16="http://schemas.microsoft.com/office/drawing/2014/main" id="{FC33AD0B-751B-41E0-8563-EAB967B7014D}"/>
              </a:ext>
            </a:extLst>
          </p:cNvPr>
          <p:cNvSpPr>
            <a:spLocks noGrp="1"/>
          </p:cNvSpPr>
          <p:nvPr>
            <p:ph idx="1"/>
          </p:nvPr>
        </p:nvSpPr>
        <p:spPr/>
        <p:txBody>
          <a:bodyPr>
            <a:normAutofit/>
          </a:bodyPr>
          <a:lstStyle/>
          <a:p>
            <a:r>
              <a:rPr lang="en-US" dirty="0">
                <a:solidFill>
                  <a:schemeClr val="tx1"/>
                </a:solidFill>
              </a:rPr>
              <a:t>Singular lower division general education pathway agreement by December 31, 2023 and implementation by 2025-2026.</a:t>
            </a:r>
          </a:p>
          <a:p>
            <a:r>
              <a:rPr lang="en-US" dirty="0">
                <a:solidFill>
                  <a:schemeClr val="tx1"/>
                </a:solidFill>
              </a:rPr>
              <a:t>Only lower division GE pathway to determine transfer eligibility to both the CSU and UC systems</a:t>
            </a:r>
          </a:p>
          <a:p>
            <a:r>
              <a:rPr lang="en-US" dirty="0">
                <a:solidFill>
                  <a:schemeClr val="tx1"/>
                </a:solidFill>
              </a:rPr>
              <a:t>GE pathway to include no more units than those required under the current IGETC pattern as of July 31, 2021—34 semester units</a:t>
            </a:r>
          </a:p>
          <a:p>
            <a:r>
              <a:rPr lang="en-US" dirty="0">
                <a:solidFill>
                  <a:schemeClr val="tx1"/>
                </a:solidFill>
              </a:rPr>
              <a:t>The Intersegmental Committee of the Academic Senates (ICAS) shall establish the GE pathway by May 31, 2023</a:t>
            </a:r>
          </a:p>
          <a:p>
            <a:r>
              <a:rPr lang="en-US" dirty="0">
                <a:solidFill>
                  <a:schemeClr val="tx1"/>
                </a:solidFill>
              </a:rPr>
              <a:t>IF NOT… administrative bodies of the CCC, CSU, and UC systems shall establish the GE pathway by December 31, 2023.</a:t>
            </a:r>
          </a:p>
          <a:p>
            <a:endParaRPr lang="en-US" dirty="0"/>
          </a:p>
        </p:txBody>
      </p:sp>
    </p:spTree>
    <p:extLst>
      <p:ext uri="{BB962C8B-B14F-4D97-AF65-F5344CB8AC3E}">
        <p14:creationId xmlns:p14="http://schemas.microsoft.com/office/powerpoint/2010/main" val="313228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72AB-DB1D-4425-AD6F-9A4E12B4F9C2}"/>
              </a:ext>
            </a:extLst>
          </p:cNvPr>
          <p:cNvSpPr>
            <a:spLocks noGrp="1"/>
          </p:cNvSpPr>
          <p:nvPr>
            <p:ph type="title"/>
          </p:nvPr>
        </p:nvSpPr>
        <p:spPr/>
        <p:txBody>
          <a:bodyPr/>
          <a:lstStyle/>
          <a:p>
            <a:r>
              <a:rPr lang="en-US" b="1" dirty="0">
                <a:latin typeface="Palatino" pitchFamily="2" charset="77"/>
              </a:rPr>
              <a:t>Cal-GETC: </a:t>
            </a:r>
            <a:r>
              <a:rPr lang="en-US" b="1" dirty="0">
                <a:latin typeface="Palatino" pitchFamily="2" charset="77"/>
                <a:hlinkClick r:id="rId2">
                  <a:extLst>
                    <a:ext uri="{A12FA001-AC4F-418D-AE19-62706E023703}">
                      <ahyp:hlinkClr xmlns:ahyp="http://schemas.microsoft.com/office/drawing/2018/hyperlinkcolor" val="tx"/>
                    </a:ext>
                  </a:extLst>
                </a:hlinkClick>
              </a:rPr>
              <a:t>The Process</a:t>
            </a:r>
            <a:endParaRPr lang="en-US" dirty="0"/>
          </a:p>
        </p:txBody>
      </p:sp>
      <p:sp>
        <p:nvSpPr>
          <p:cNvPr id="3" name="Content Placeholder 2">
            <a:extLst>
              <a:ext uri="{FF2B5EF4-FFF2-40B4-BE49-F238E27FC236}">
                <a16:creationId xmlns:a16="http://schemas.microsoft.com/office/drawing/2014/main" id="{B8CBBED4-3334-428C-BCDE-A90F270A5F54}"/>
              </a:ext>
            </a:extLst>
          </p:cNvPr>
          <p:cNvSpPr>
            <a:spLocks noGrp="1"/>
          </p:cNvSpPr>
          <p:nvPr>
            <p:ph idx="1"/>
          </p:nvPr>
        </p:nvSpPr>
        <p:spPr/>
        <p:txBody>
          <a:bodyPr>
            <a:normAutofit fontScale="92500" lnSpcReduction="10000"/>
          </a:bodyPr>
          <a:lstStyle/>
          <a:p>
            <a:r>
              <a:rPr lang="en-US" dirty="0">
                <a:solidFill>
                  <a:schemeClr val="tx1"/>
                </a:solidFill>
              </a:rPr>
              <a:t>Spring 2022 – Special Committee on AB 928 formed</a:t>
            </a:r>
          </a:p>
          <a:p>
            <a:r>
              <a:rPr lang="en-US" dirty="0">
                <a:solidFill>
                  <a:schemeClr val="tx1"/>
                </a:solidFill>
              </a:rPr>
              <a:t>9 ICAS voting members</a:t>
            </a:r>
          </a:p>
          <a:p>
            <a:r>
              <a:rPr lang="en-US" dirty="0">
                <a:solidFill>
                  <a:schemeClr val="tx1"/>
                </a:solidFill>
              </a:rPr>
              <a:t>Additional advisory members: students, administrators, articulation officers, Executive Directors</a:t>
            </a:r>
          </a:p>
          <a:p>
            <a:r>
              <a:rPr lang="en-US" dirty="0">
                <a:solidFill>
                  <a:schemeClr val="tx1"/>
                </a:solidFill>
              </a:rPr>
              <a:t>Current GE pathways compared for common course areas </a:t>
            </a:r>
          </a:p>
          <a:p>
            <a:r>
              <a:rPr lang="en-US" dirty="0">
                <a:solidFill>
                  <a:schemeClr val="tx1"/>
                </a:solidFill>
              </a:rPr>
              <a:t>Minimum required units limited to 34 semester units</a:t>
            </a:r>
          </a:p>
          <a:p>
            <a:r>
              <a:rPr lang="en-US" dirty="0">
                <a:solidFill>
                  <a:schemeClr val="tx1"/>
                </a:solidFill>
              </a:rPr>
              <a:t>Courses must meet both CSU and UC requirements</a:t>
            </a:r>
          </a:p>
          <a:p>
            <a:r>
              <a:rPr lang="en-US" dirty="0">
                <a:solidFill>
                  <a:schemeClr val="tx1"/>
                </a:solidFill>
              </a:rPr>
              <a:t>Recommendation sent to ICAS for Cal-GETC</a:t>
            </a:r>
          </a:p>
          <a:p>
            <a:r>
              <a:rPr lang="en-US" dirty="0">
                <a:solidFill>
                  <a:schemeClr val="tx1"/>
                </a:solidFill>
              </a:rPr>
              <a:t>ICAS recommended for field vetting of proposed Cal-GETC: June 2022-October 2022</a:t>
            </a:r>
          </a:p>
          <a:p>
            <a:r>
              <a:rPr lang="en-US" dirty="0">
                <a:solidFill>
                  <a:schemeClr val="tx1"/>
                </a:solidFill>
              </a:rPr>
              <a:t>Vetting among faculty through academic senates in each of the three segments: CCC, CSU, UC</a:t>
            </a:r>
          </a:p>
          <a:p>
            <a:endParaRPr lang="en-US" dirty="0"/>
          </a:p>
        </p:txBody>
      </p:sp>
    </p:spTree>
    <p:extLst>
      <p:ext uri="{BB962C8B-B14F-4D97-AF65-F5344CB8AC3E}">
        <p14:creationId xmlns:p14="http://schemas.microsoft.com/office/powerpoint/2010/main" val="152475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A07B-4980-4DDF-886D-2EA1FD6CF14F}"/>
              </a:ext>
            </a:extLst>
          </p:cNvPr>
          <p:cNvSpPr>
            <a:spLocks noGrp="1"/>
          </p:cNvSpPr>
          <p:nvPr>
            <p:ph type="title"/>
          </p:nvPr>
        </p:nvSpPr>
        <p:spPr/>
        <p:txBody>
          <a:bodyPr/>
          <a:lstStyle/>
          <a:p>
            <a:r>
              <a:rPr lang="en-US" b="1" dirty="0">
                <a:latin typeface="Palatino" pitchFamily="2" charset="77"/>
              </a:rPr>
              <a:t>Cal-GETC: </a:t>
            </a:r>
            <a:r>
              <a:rPr lang="en-US" b="1" dirty="0">
                <a:latin typeface="Palatino" pitchFamily="2" charset="77"/>
                <a:hlinkClick r:id="rId2">
                  <a:extLst>
                    <a:ext uri="{A12FA001-AC4F-418D-AE19-62706E023703}">
                      <ahyp:hlinkClr xmlns:ahyp="http://schemas.microsoft.com/office/drawing/2018/hyperlinkcolor" val="tx"/>
                    </a:ext>
                  </a:extLst>
                </a:hlinkClick>
              </a:rPr>
              <a:t>The Process</a:t>
            </a:r>
            <a:r>
              <a:rPr lang="en-US" b="1" dirty="0">
                <a:latin typeface="Palatino" pitchFamily="2" charset="77"/>
              </a:rPr>
              <a:t> </a:t>
            </a:r>
            <a:r>
              <a:rPr lang="en-US" b="1" dirty="0">
                <a:solidFill>
                  <a:srgbClr val="007071"/>
                </a:solidFill>
                <a:latin typeface="Palatino" pitchFamily="2" charset="77"/>
              </a:rPr>
              <a:t>2</a:t>
            </a:r>
            <a:endParaRPr lang="en-US" dirty="0">
              <a:solidFill>
                <a:srgbClr val="007071"/>
              </a:solidFill>
            </a:endParaRPr>
          </a:p>
        </p:txBody>
      </p:sp>
      <p:sp>
        <p:nvSpPr>
          <p:cNvPr id="3" name="Content Placeholder 2">
            <a:extLst>
              <a:ext uri="{FF2B5EF4-FFF2-40B4-BE49-F238E27FC236}">
                <a16:creationId xmlns:a16="http://schemas.microsoft.com/office/drawing/2014/main" id="{1761915A-DE62-435D-BDC0-83D6B557BC87}"/>
              </a:ext>
            </a:extLst>
          </p:cNvPr>
          <p:cNvSpPr>
            <a:spLocks noGrp="1"/>
          </p:cNvSpPr>
          <p:nvPr>
            <p:ph idx="1"/>
          </p:nvPr>
        </p:nvSpPr>
        <p:spPr/>
        <p:txBody>
          <a:bodyPr>
            <a:normAutofit lnSpcReduction="10000"/>
          </a:bodyPr>
          <a:lstStyle/>
          <a:p>
            <a:pPr lvl="0" fontAlgn="base">
              <a:spcAft>
                <a:spcPct val="0"/>
              </a:spcAft>
            </a:pPr>
            <a:r>
              <a:rPr lang="en-US" sz="2400" dirty="0">
                <a:solidFill>
                  <a:schemeClr val="tx1"/>
                </a:solidFill>
                <a:cs typeface="Gill Sans" panose="020B0502020104020203" pitchFamily="34" charset="-79"/>
              </a:rPr>
              <a:t>All three segment academic senates endorsed Cal-GETC:</a:t>
            </a:r>
          </a:p>
          <a:p>
            <a:pPr lvl="1" fontAlgn="base">
              <a:spcAft>
                <a:spcPct val="0"/>
              </a:spcAft>
            </a:pPr>
            <a:r>
              <a:rPr lang="en-US" sz="2200" dirty="0">
                <a:solidFill>
                  <a:schemeClr val="tx1"/>
                </a:solidFill>
                <a:cs typeface="Gill Sans" panose="020B0502020104020203" pitchFamily="34" charset="-79"/>
              </a:rPr>
              <a:t>CCC: </a:t>
            </a:r>
            <a:r>
              <a:rPr lang="en-US" sz="2200" dirty="0">
                <a:solidFill>
                  <a:schemeClr val="tx1"/>
                </a:solidFill>
                <a:cs typeface="Gill Sans" panose="020B0502020104020203" pitchFamily="34" charset="-79"/>
                <a:hlinkClick r:id="rId3">
                  <a:extLst>
                    <a:ext uri="{A12FA001-AC4F-418D-AE19-62706E023703}">
                      <ahyp:hlinkClr xmlns:ahyp="http://schemas.microsoft.com/office/drawing/2018/hyperlinkcolor" val="tx"/>
                    </a:ext>
                  </a:extLst>
                </a:hlinkClick>
              </a:rPr>
              <a:t>resolution</a:t>
            </a:r>
            <a:r>
              <a:rPr lang="en-US" sz="2200" dirty="0">
                <a:solidFill>
                  <a:schemeClr val="tx1"/>
                </a:solidFill>
                <a:cs typeface="Gill Sans" panose="020B0502020104020203" pitchFamily="34" charset="-79"/>
              </a:rPr>
              <a:t> to provide opportunities to CCC students to take LLSD courses</a:t>
            </a:r>
          </a:p>
          <a:p>
            <a:pPr lvl="1" fontAlgn="base">
              <a:spcAft>
                <a:spcPct val="0"/>
              </a:spcAft>
            </a:pPr>
            <a:r>
              <a:rPr lang="en-US" sz="2200" dirty="0">
                <a:solidFill>
                  <a:schemeClr val="tx1"/>
                </a:solidFill>
                <a:cs typeface="Gill Sans" panose="020B0502020104020203" pitchFamily="34" charset="-79"/>
              </a:rPr>
              <a:t>CSU: </a:t>
            </a:r>
            <a:r>
              <a:rPr lang="en-US" sz="2200" dirty="0">
                <a:solidFill>
                  <a:schemeClr val="tx1"/>
                </a:solidFill>
                <a:cs typeface="Gill Sans" panose="020B0502020104020203" pitchFamily="34" charset="-79"/>
                <a:hlinkClick r:id="rId4">
                  <a:extLst>
                    <a:ext uri="{A12FA001-AC4F-418D-AE19-62706E023703}">
                      <ahyp:hlinkClr xmlns:ahyp="http://schemas.microsoft.com/office/drawing/2018/hyperlinkcolor" val="tx"/>
                    </a:ext>
                  </a:extLst>
                </a:hlinkClick>
              </a:rPr>
              <a:t>resolution</a:t>
            </a:r>
            <a:r>
              <a:rPr lang="en-US" sz="2200" dirty="0">
                <a:solidFill>
                  <a:schemeClr val="tx1"/>
                </a:solidFill>
                <a:cs typeface="Gill Sans" panose="020B0502020104020203" pitchFamily="34" charset="-79"/>
              </a:rPr>
              <a:t> to require significant input from segment academic senates for Cal-GETC modifications</a:t>
            </a:r>
          </a:p>
          <a:p>
            <a:pPr lvl="1" fontAlgn="base">
              <a:spcAft>
                <a:spcPct val="0"/>
              </a:spcAft>
            </a:pPr>
            <a:r>
              <a:rPr lang="en-US" sz="2200" dirty="0">
                <a:solidFill>
                  <a:schemeClr val="tx1"/>
                </a:solidFill>
                <a:cs typeface="Gill Sans" panose="020B0502020104020203" pitchFamily="34" charset="-79"/>
              </a:rPr>
              <a:t>UC: approved Cal-GETC in </a:t>
            </a:r>
            <a:r>
              <a:rPr lang="en-US" sz="2200" dirty="0">
                <a:solidFill>
                  <a:schemeClr val="tx1"/>
                </a:solidFill>
                <a:cs typeface="Gill Sans" panose="020B0502020104020203" pitchFamily="34" charset="-79"/>
                <a:hlinkClick r:id="rId5">
                  <a:extLst>
                    <a:ext uri="{A12FA001-AC4F-418D-AE19-62706E023703}">
                      <ahyp:hlinkClr xmlns:ahyp="http://schemas.microsoft.com/office/drawing/2018/hyperlinkcolor" val="tx"/>
                    </a:ext>
                  </a:extLst>
                </a:hlinkClick>
              </a:rPr>
              <a:t>Senate Regulation 479</a:t>
            </a:r>
            <a:endParaRPr lang="en-US" sz="2200" dirty="0">
              <a:solidFill>
                <a:schemeClr val="tx1"/>
              </a:solidFill>
              <a:cs typeface="Gill Sans" panose="020B0502020104020203" pitchFamily="34" charset="-79"/>
            </a:endParaRPr>
          </a:p>
          <a:p>
            <a:pPr lvl="0" fontAlgn="base">
              <a:spcAft>
                <a:spcPct val="0"/>
              </a:spcAft>
            </a:pPr>
            <a:r>
              <a:rPr lang="en-US" sz="2400" dirty="0">
                <a:solidFill>
                  <a:schemeClr val="tx1"/>
                </a:solidFill>
                <a:cs typeface="Gill Sans" panose="020B0502020104020203" pitchFamily="34" charset="-79"/>
              </a:rPr>
              <a:t>ICAS established framework on February 1, 2023</a:t>
            </a:r>
          </a:p>
          <a:p>
            <a:pPr lvl="0" fontAlgn="base">
              <a:spcAft>
                <a:spcPct val="0"/>
              </a:spcAft>
            </a:pPr>
            <a:r>
              <a:rPr lang="en-US" sz="2400" dirty="0">
                <a:solidFill>
                  <a:schemeClr val="tx1"/>
                </a:solidFill>
                <a:cs typeface="Gill Sans" panose="020B0502020104020203" pitchFamily="34" charset="-79"/>
              </a:rPr>
              <a:t>ICAS created Cal-GETC Standards and approved first </a:t>
            </a:r>
            <a:r>
              <a:rPr lang="en-US" sz="2400" dirty="0">
                <a:solidFill>
                  <a:schemeClr val="tx1"/>
                </a:solidFill>
                <a:cs typeface="Gill Sans" panose="020B0502020104020203" pitchFamily="34" charset="-79"/>
                <a:hlinkClick r:id="rId6"/>
              </a:rPr>
              <a:t>Cal-GETC Standards version 1.0</a:t>
            </a:r>
            <a:r>
              <a:rPr lang="en-US" sz="2400" dirty="0">
                <a:solidFill>
                  <a:schemeClr val="tx1"/>
                </a:solidFill>
                <a:cs typeface="Gill Sans" panose="020B0502020104020203" pitchFamily="34" charset="-79"/>
              </a:rPr>
              <a:t> on May 22, 2023</a:t>
            </a:r>
          </a:p>
          <a:p>
            <a:pPr lvl="0" fontAlgn="base">
              <a:spcAft>
                <a:spcPct val="0"/>
              </a:spcAft>
            </a:pPr>
            <a:r>
              <a:rPr lang="en-US" sz="2400" dirty="0">
                <a:solidFill>
                  <a:schemeClr val="tx1"/>
                </a:solidFill>
                <a:cs typeface="Gill Sans" panose="020B0502020104020203" pitchFamily="34" charset="-79"/>
              </a:rPr>
              <a:t>More work to take place on Cal-GETC Standards document for Areas 2-5 during fall 2023 to create Cal-GETC Standards version 1.1.</a:t>
            </a:r>
          </a:p>
          <a:p>
            <a:endParaRPr lang="en-US" dirty="0"/>
          </a:p>
        </p:txBody>
      </p:sp>
    </p:spTree>
    <p:extLst>
      <p:ext uri="{BB962C8B-B14F-4D97-AF65-F5344CB8AC3E}">
        <p14:creationId xmlns:p14="http://schemas.microsoft.com/office/powerpoint/2010/main" val="61236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E3CB1-F64D-4AF3-A646-E01A5E09F5EF}"/>
              </a:ext>
            </a:extLst>
          </p:cNvPr>
          <p:cNvSpPr>
            <a:spLocks noGrp="1"/>
          </p:cNvSpPr>
          <p:nvPr>
            <p:ph type="title"/>
          </p:nvPr>
        </p:nvSpPr>
        <p:spPr>
          <a:xfrm>
            <a:off x="1204331" y="365125"/>
            <a:ext cx="10149467" cy="582729"/>
          </a:xfrm>
        </p:spPr>
        <p:txBody>
          <a:bodyPr>
            <a:normAutofit fontScale="90000"/>
          </a:bodyPr>
          <a:lstStyle/>
          <a:p>
            <a:pPr algn="ctr"/>
            <a:r>
              <a:rPr lang="en-US" dirty="0"/>
              <a:t>Cal-GETC  </a:t>
            </a:r>
            <a:r>
              <a:rPr lang="en-US" dirty="0">
                <a:solidFill>
                  <a:schemeClr val="bg1"/>
                </a:solidFill>
              </a:rPr>
              <a:t>2</a:t>
            </a:r>
          </a:p>
        </p:txBody>
      </p:sp>
      <p:graphicFrame>
        <p:nvGraphicFramePr>
          <p:cNvPr id="5" name="Content Placeholder 4">
            <a:extLst>
              <a:ext uri="{FF2B5EF4-FFF2-40B4-BE49-F238E27FC236}">
                <a16:creationId xmlns:a16="http://schemas.microsoft.com/office/drawing/2014/main" id="{B0755991-718A-443E-84E1-0533DC921013}"/>
              </a:ext>
            </a:extLst>
          </p:cNvPr>
          <p:cNvGraphicFramePr>
            <a:graphicFrameLocks/>
          </p:cNvGraphicFramePr>
          <p:nvPr>
            <p:extLst/>
          </p:nvPr>
        </p:nvGraphicFramePr>
        <p:xfrm>
          <a:off x="1701096" y="947854"/>
          <a:ext cx="9738693" cy="5577840"/>
        </p:xfrm>
        <a:graphic>
          <a:graphicData uri="http://schemas.openxmlformats.org/drawingml/2006/table">
            <a:tbl>
              <a:tblPr firstRow="1" bandRow="1">
                <a:tableStyleId>{5C22544A-7EE6-4342-B048-85BDC9FD1C3A}</a:tableStyleId>
              </a:tblPr>
              <a:tblGrid>
                <a:gridCol w="1032299">
                  <a:extLst>
                    <a:ext uri="{9D8B030D-6E8A-4147-A177-3AD203B41FA5}">
                      <a16:colId xmlns:a16="http://schemas.microsoft.com/office/drawing/2014/main" val="2069626912"/>
                    </a:ext>
                  </a:extLst>
                </a:gridCol>
                <a:gridCol w="6184287">
                  <a:extLst>
                    <a:ext uri="{9D8B030D-6E8A-4147-A177-3AD203B41FA5}">
                      <a16:colId xmlns:a16="http://schemas.microsoft.com/office/drawing/2014/main" val="4215031757"/>
                    </a:ext>
                  </a:extLst>
                </a:gridCol>
                <a:gridCol w="2522107">
                  <a:extLst>
                    <a:ext uri="{9D8B030D-6E8A-4147-A177-3AD203B41FA5}">
                      <a16:colId xmlns:a16="http://schemas.microsoft.com/office/drawing/2014/main" val="1423787608"/>
                    </a:ext>
                  </a:extLst>
                </a:gridCol>
              </a:tblGrid>
              <a:tr h="532108">
                <a:tc>
                  <a:txBody>
                    <a:bodyPr/>
                    <a:lstStyle/>
                    <a:p>
                      <a:pPr marL="0" marR="0">
                        <a:spcBef>
                          <a:spcPts val="0"/>
                        </a:spcBef>
                        <a:spcAft>
                          <a:spcPts val="0"/>
                        </a:spcAft>
                      </a:pPr>
                      <a:r>
                        <a:rPr lang="en-US" sz="1600" dirty="0">
                          <a:effectLst/>
                        </a:rPr>
                        <a:t>Area</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Subject</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dirty="0">
                          <a:effectLst/>
                        </a:rPr>
                        <a:t>Courses (minimum 3 semester/4 quarter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810326357"/>
                  </a:ext>
                </a:extLst>
              </a:tr>
              <a:tr h="922173">
                <a:tc>
                  <a:txBody>
                    <a:bodyPr/>
                    <a:lstStyle/>
                    <a:p>
                      <a:pPr marL="0" marR="0">
                        <a:spcBef>
                          <a:spcPts val="0"/>
                        </a:spcBef>
                        <a:spcAft>
                          <a:spcPts val="0"/>
                        </a:spcAft>
                      </a:pPr>
                      <a:r>
                        <a:rPr lang="en-US" sz="1600">
                          <a:effectLst/>
                        </a:rPr>
                        <a:t>1 </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English Communication</a:t>
                      </a:r>
                    </a:p>
                    <a:p>
                      <a:pPr marL="0" marR="0">
                        <a:spcBef>
                          <a:spcPts val="0"/>
                        </a:spcBef>
                        <a:spcAft>
                          <a:spcPts val="0"/>
                        </a:spcAft>
                      </a:pPr>
                      <a:r>
                        <a:rPr lang="en-US" sz="1400" dirty="0">
                          <a:effectLst/>
                        </a:rPr>
                        <a:t>English Composition</a:t>
                      </a:r>
                    </a:p>
                    <a:p>
                      <a:pPr marL="0" marR="0">
                        <a:spcBef>
                          <a:spcPts val="0"/>
                        </a:spcBef>
                        <a:spcAft>
                          <a:spcPts val="0"/>
                        </a:spcAft>
                      </a:pPr>
                      <a:r>
                        <a:rPr lang="en-US" sz="1400" dirty="0">
                          <a:effectLst/>
                        </a:rPr>
                        <a:t>Critical Thinking and Composition</a:t>
                      </a:r>
                    </a:p>
                    <a:p>
                      <a:pPr marL="0" marR="0">
                        <a:spcBef>
                          <a:spcPts val="0"/>
                        </a:spcBef>
                        <a:spcAft>
                          <a:spcPts val="0"/>
                        </a:spcAft>
                      </a:pPr>
                      <a:r>
                        <a:rPr lang="en-US" sz="1400" dirty="0">
                          <a:effectLst/>
                        </a:rPr>
                        <a:t>Oral Communication</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75412302"/>
                  </a:ext>
                </a:extLst>
              </a:tr>
              <a:tr h="308063">
                <a:tc>
                  <a:txBody>
                    <a:bodyPr/>
                    <a:lstStyle/>
                    <a:p>
                      <a:pPr marL="0" marR="0">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Mathematical Concepts and Quantitative Reasoning</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123076522"/>
                  </a:ext>
                </a:extLst>
              </a:tr>
              <a:tr h="711391">
                <a:tc>
                  <a:txBody>
                    <a:bodyPr/>
                    <a:lstStyle/>
                    <a:p>
                      <a:pPr marL="0" marR="0">
                        <a:spcBef>
                          <a:spcPts val="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Arts and Humanities</a:t>
                      </a:r>
                    </a:p>
                    <a:p>
                      <a:pPr marL="0" marR="0">
                        <a:spcBef>
                          <a:spcPts val="0"/>
                        </a:spcBef>
                        <a:spcAft>
                          <a:spcPts val="0"/>
                        </a:spcAft>
                      </a:pPr>
                      <a:r>
                        <a:rPr lang="en-US" sz="1400" dirty="0">
                          <a:effectLst/>
                        </a:rPr>
                        <a:t>Arts</a:t>
                      </a:r>
                    </a:p>
                    <a:p>
                      <a:pPr marL="0" marR="0">
                        <a:spcBef>
                          <a:spcPts val="0"/>
                        </a:spcBef>
                        <a:spcAft>
                          <a:spcPts val="0"/>
                        </a:spcAft>
                      </a:pPr>
                      <a:r>
                        <a:rPr lang="en-US" sz="1400" dirty="0">
                          <a:effectLst/>
                        </a:rPr>
                        <a:t>Humanities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762312457"/>
                  </a:ext>
                </a:extLst>
              </a:tr>
              <a:tr h="504103">
                <a:tc>
                  <a:txBody>
                    <a:bodyPr/>
                    <a:lstStyle/>
                    <a:p>
                      <a:pPr marL="0" marR="0">
                        <a:spcBef>
                          <a:spcPts val="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Social and Behavioral Sciences</a:t>
                      </a:r>
                    </a:p>
                    <a:p>
                      <a:pPr marL="0" marR="0">
                        <a:spcBef>
                          <a:spcPts val="0"/>
                        </a:spcBef>
                        <a:spcAft>
                          <a:spcPts val="0"/>
                        </a:spcAft>
                      </a:pPr>
                      <a:r>
                        <a:rPr lang="en-US" sz="1400" dirty="0">
                          <a:effectLst/>
                        </a:rPr>
                        <a:t>Two disciplines</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2 courses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726210370"/>
                  </a:ext>
                </a:extLst>
              </a:tr>
              <a:tr h="922173">
                <a:tc>
                  <a:txBody>
                    <a:bodyPr/>
                    <a:lstStyle/>
                    <a:p>
                      <a:pPr marL="0" marR="0">
                        <a:spcBef>
                          <a:spcPts val="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Physical and Biological Sciences</a:t>
                      </a:r>
                    </a:p>
                    <a:p>
                      <a:pPr marL="0" marR="0">
                        <a:spcBef>
                          <a:spcPts val="0"/>
                        </a:spcBef>
                        <a:spcAft>
                          <a:spcPts val="0"/>
                        </a:spcAft>
                      </a:pPr>
                      <a:r>
                        <a:rPr lang="en-US" sz="1400" dirty="0">
                          <a:effectLst/>
                        </a:rPr>
                        <a:t>Physical Science</a:t>
                      </a:r>
                    </a:p>
                    <a:p>
                      <a:pPr marL="0" marR="0">
                        <a:spcBef>
                          <a:spcPts val="0"/>
                        </a:spcBef>
                        <a:spcAft>
                          <a:spcPts val="0"/>
                        </a:spcAft>
                      </a:pPr>
                      <a:r>
                        <a:rPr lang="en-US" sz="1400" dirty="0">
                          <a:effectLst/>
                        </a:rPr>
                        <a:t>Biological Science</a:t>
                      </a:r>
                    </a:p>
                    <a:p>
                      <a:pPr marL="0" marR="0">
                        <a:spcBef>
                          <a:spcPts val="0"/>
                        </a:spcBef>
                        <a:spcAft>
                          <a:spcPts val="0"/>
                        </a:spcAft>
                      </a:pPr>
                      <a:r>
                        <a:rPr lang="en-US" sz="1400" dirty="0">
                          <a:effectLst/>
                        </a:rPr>
                        <a:t>Laboratory (for physical or biological science course)</a:t>
                      </a:r>
                      <a:endParaRPr lang="en-US" sz="1400"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course </a:t>
                      </a:r>
                    </a:p>
                    <a:p>
                      <a:pPr marL="0" marR="0">
                        <a:spcBef>
                          <a:spcPts val="0"/>
                        </a:spcBef>
                        <a:spcAft>
                          <a:spcPts val="0"/>
                        </a:spcAft>
                      </a:pPr>
                      <a:r>
                        <a:rPr lang="en-US" sz="1400" dirty="0">
                          <a:effectLst/>
                        </a:rPr>
                        <a:t>(1 unit)</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3130049345"/>
                  </a:ext>
                </a:extLst>
              </a:tr>
              <a:tr h="308063">
                <a:tc>
                  <a:txBody>
                    <a:bodyPr/>
                    <a:lstStyle/>
                    <a:p>
                      <a:pPr marL="0" marR="0">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600" b="1" dirty="0">
                          <a:effectLst/>
                        </a:rPr>
                        <a:t>Ethnic Studies</a:t>
                      </a:r>
                      <a:endParaRPr lang="en-US" sz="1600" b="1" dirty="0">
                        <a:effectLst/>
                        <a:latin typeface="Times New Roman" panose="02020603050405020304" pitchFamily="18" charset="0"/>
                        <a:ea typeface="Calibri" panose="020F0502020204030204" pitchFamily="34" charset="0"/>
                        <a:cs typeface="Times New Roman (Body CS)"/>
                      </a:endParaRPr>
                    </a:p>
                  </a:txBody>
                  <a:tcPr/>
                </a:tc>
                <a:tc>
                  <a:txBody>
                    <a:bodyPr/>
                    <a:lstStyle/>
                    <a:p>
                      <a:pPr marL="0" marR="0">
                        <a:spcBef>
                          <a:spcPts val="0"/>
                        </a:spcBef>
                        <a:spcAft>
                          <a:spcPts val="0"/>
                        </a:spcAft>
                      </a:pPr>
                      <a:r>
                        <a:rPr lang="en-US" sz="1400" dirty="0">
                          <a:effectLst/>
                        </a:rPr>
                        <a:t>1 course </a:t>
                      </a:r>
                      <a:endParaRPr lang="en-US" sz="14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516925414"/>
                  </a:ext>
                </a:extLst>
              </a:tr>
              <a:tr h="822714">
                <a:tc>
                  <a:txBody>
                    <a:bodyPr/>
                    <a:lstStyle/>
                    <a:p>
                      <a:pPr marL="0" marR="0">
                        <a:spcBef>
                          <a:spcPts val="0"/>
                        </a:spcBef>
                        <a:spcAft>
                          <a:spcPts val="0"/>
                        </a:spcAft>
                      </a:pPr>
                      <a:r>
                        <a:rPr lang="en-US" sz="1600" dirty="0">
                          <a:effectLst/>
                        </a:rPr>
                        <a:t>Total Courses (units)</a:t>
                      </a:r>
                      <a:endParaRPr lang="en-US" sz="1600" dirty="0">
                        <a:effectLst/>
                        <a:latin typeface="Times New Roman" panose="02020603050405020304" pitchFamily="18" charset="0"/>
                        <a:ea typeface="Calibri" panose="020F0502020204030204" pitchFamily="34" charset="0"/>
                        <a:cs typeface="Times New Roman (Body CS)"/>
                      </a:endParaRPr>
                    </a:p>
                  </a:txBody>
                  <a:tcPr/>
                </a:tc>
                <a:tc>
                  <a:txBody>
                    <a:bodyPr/>
                    <a:lstStyle/>
                    <a:p>
                      <a:endParaRPr lang="en-US" sz="1600" dirty="0">
                        <a:effectLst/>
                        <a:latin typeface="Times New Roman" panose="02020603050405020304" pitchFamily="18" charset="0"/>
                        <a:cs typeface="Times New Roman (Body CS)"/>
                      </a:endParaRPr>
                    </a:p>
                  </a:txBody>
                  <a:tcPr/>
                </a:tc>
                <a:tc>
                  <a:txBody>
                    <a:bodyPr/>
                    <a:lstStyle/>
                    <a:p>
                      <a:pPr marL="0" marR="0">
                        <a:spcBef>
                          <a:spcPts val="0"/>
                        </a:spcBef>
                        <a:spcAft>
                          <a:spcPts val="0"/>
                        </a:spcAft>
                      </a:pPr>
                      <a:r>
                        <a:rPr lang="en-US" sz="1600" dirty="0">
                          <a:effectLst/>
                        </a:rPr>
                        <a:t>11 courses </a:t>
                      </a:r>
                    </a:p>
                    <a:p>
                      <a:pPr marL="0" marR="0">
                        <a:spcBef>
                          <a:spcPts val="0"/>
                        </a:spcBef>
                        <a:spcAft>
                          <a:spcPts val="0"/>
                        </a:spcAft>
                      </a:pPr>
                      <a:r>
                        <a:rPr lang="en-US" sz="1600" dirty="0">
                          <a:effectLst/>
                        </a:rPr>
                        <a:t>(34 semester units)</a:t>
                      </a:r>
                      <a:endParaRPr lang="en-US" sz="1600" dirty="0">
                        <a:effectLst/>
                        <a:latin typeface="Times New Roman" panose="02020603050405020304" pitchFamily="18" charset="0"/>
                        <a:ea typeface="Calibri" panose="020F0502020204030204" pitchFamily="34" charset="0"/>
                        <a:cs typeface="Times New Roman (Body CS)"/>
                      </a:endParaRPr>
                    </a:p>
                  </a:txBody>
                  <a:tcPr/>
                </a:tc>
                <a:extLst>
                  <a:ext uri="{0D108BD9-81ED-4DB2-BD59-A6C34878D82A}">
                    <a16:rowId xmlns:a16="http://schemas.microsoft.com/office/drawing/2014/main" val="1970447483"/>
                  </a:ext>
                </a:extLst>
              </a:tr>
            </a:tbl>
          </a:graphicData>
        </a:graphic>
      </p:graphicFrame>
    </p:spTree>
    <p:extLst>
      <p:ext uri="{BB962C8B-B14F-4D97-AF65-F5344CB8AC3E}">
        <p14:creationId xmlns:p14="http://schemas.microsoft.com/office/powerpoint/2010/main" val="391536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365125"/>
            <a:ext cx="10178142" cy="2009775"/>
          </a:xfrm>
        </p:spPr>
        <p:txBody>
          <a:bodyPr>
            <a:noAutofit/>
          </a:bodyPr>
          <a:lstStyle/>
          <a:p>
            <a:pPr algn="ctr"/>
            <a:r>
              <a:rPr lang="en-US" sz="4800" b="1" dirty="0">
                <a:latin typeface="Georgia" panose="02040502050405020303" pitchFamily="18" charset="0"/>
              </a:rPr>
              <a:t>Agenda</a:t>
            </a:r>
            <a:endParaRPr lang="en-US" sz="4400" dirty="0">
              <a:latin typeface="Georgia" panose="02040502050405020303" pitchFamily="18" charset="0"/>
            </a:endParaRPr>
          </a:p>
        </p:txBody>
      </p:sp>
      <p:sp>
        <p:nvSpPr>
          <p:cNvPr id="3" name="Content Placeholder 2">
            <a:extLst>
              <a:ext uri="{FF2B5EF4-FFF2-40B4-BE49-F238E27FC236}">
                <a16:creationId xmlns:a16="http://schemas.microsoft.com/office/drawing/2014/main" id="{3D47446D-7967-4B9B-9F13-765933F02372}"/>
              </a:ext>
            </a:extLst>
          </p:cNvPr>
          <p:cNvSpPr>
            <a:spLocks noGrp="1"/>
          </p:cNvSpPr>
          <p:nvPr>
            <p:ph sz="half" idx="1"/>
          </p:nvPr>
        </p:nvSpPr>
        <p:spPr>
          <a:xfrm>
            <a:off x="1175656" y="2994025"/>
            <a:ext cx="10178142" cy="2238375"/>
          </a:xfrm>
        </p:spPr>
        <p:txBody>
          <a:bodyPr>
            <a:normAutofit/>
          </a:bodyPr>
          <a:lstStyle/>
          <a:p>
            <a:r>
              <a:rPr lang="en-US" sz="2800" dirty="0"/>
              <a:t>More of the 411 on AB 1111 Common Course Numbering</a:t>
            </a:r>
          </a:p>
          <a:p>
            <a:r>
              <a:rPr lang="en-US" sz="2800" dirty="0"/>
              <a:t>General Education: AB928 Cal-GETC, CCC GE, and CCC Baccalaureate GE (Regulatory Changes)</a:t>
            </a:r>
          </a:p>
          <a:p>
            <a:r>
              <a:rPr lang="en-US" sz="2800" dirty="0"/>
              <a:t>Resources</a:t>
            </a:r>
          </a:p>
        </p:txBody>
      </p:sp>
    </p:spTree>
    <p:extLst>
      <p:ext uri="{BB962C8B-B14F-4D97-AF65-F5344CB8AC3E}">
        <p14:creationId xmlns:p14="http://schemas.microsoft.com/office/powerpoint/2010/main" val="190204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6CD4B-1699-4AA2-9EE2-82EB9A5FDE9B}"/>
              </a:ext>
            </a:extLst>
          </p:cNvPr>
          <p:cNvSpPr>
            <a:spLocks noGrp="1"/>
          </p:cNvSpPr>
          <p:nvPr>
            <p:ph type="title"/>
          </p:nvPr>
        </p:nvSpPr>
        <p:spPr/>
        <p:txBody>
          <a:bodyPr/>
          <a:lstStyle/>
          <a:p>
            <a:r>
              <a:rPr lang="en-US" dirty="0"/>
              <a:t>Cal-GETC: Differences from other GE Patterns</a:t>
            </a:r>
          </a:p>
        </p:txBody>
      </p:sp>
      <p:sp>
        <p:nvSpPr>
          <p:cNvPr id="7" name="Content Placeholder 6">
            <a:extLst>
              <a:ext uri="{FF2B5EF4-FFF2-40B4-BE49-F238E27FC236}">
                <a16:creationId xmlns:a16="http://schemas.microsoft.com/office/drawing/2014/main" id="{8BC25F6C-3E94-4C7B-8C5A-CFA7D61C8ACB}"/>
              </a:ext>
            </a:extLst>
          </p:cNvPr>
          <p:cNvSpPr>
            <a:spLocks noGrp="1"/>
          </p:cNvSpPr>
          <p:nvPr>
            <p:ph idx="1"/>
          </p:nvPr>
        </p:nvSpPr>
        <p:spPr/>
        <p:txBody>
          <a:bodyPr/>
          <a:lstStyle/>
          <a:p>
            <a:pPr lvl="0" fontAlgn="base">
              <a:spcAft>
                <a:spcPts val="1200"/>
              </a:spcAft>
            </a:pPr>
            <a:r>
              <a:rPr lang="en-US" sz="2800" dirty="0">
                <a:solidFill>
                  <a:schemeClr val="tx1"/>
                </a:solidFill>
                <a:cs typeface="Gill Sans" panose="020B0502020104020203" pitchFamily="34" charset="-79"/>
              </a:rPr>
              <a:t>Oral communication included; adjustments to CCC courses required</a:t>
            </a:r>
          </a:p>
          <a:p>
            <a:pPr lvl="0" fontAlgn="base">
              <a:spcAft>
                <a:spcPts val="1200"/>
              </a:spcAft>
            </a:pPr>
            <a:r>
              <a:rPr lang="en-US" sz="2800" dirty="0">
                <a:solidFill>
                  <a:schemeClr val="tx1"/>
                </a:solidFill>
                <a:cs typeface="Gill Sans" panose="020B0502020104020203" pitchFamily="34" charset="-79"/>
              </a:rPr>
              <a:t>Arts and Humanities Area limited to two courses</a:t>
            </a:r>
          </a:p>
          <a:p>
            <a:pPr lvl="0" fontAlgn="base">
              <a:spcAft>
                <a:spcPts val="1200"/>
              </a:spcAft>
            </a:pPr>
            <a:r>
              <a:rPr lang="en-US" sz="2800" dirty="0">
                <a:solidFill>
                  <a:schemeClr val="tx1"/>
                </a:solidFill>
                <a:cs typeface="Gill Sans" panose="020B0502020104020203" pitchFamily="34" charset="-79"/>
              </a:rPr>
              <a:t>Behavioral and Social Sciences Area limited to two courses</a:t>
            </a:r>
          </a:p>
          <a:p>
            <a:pPr lvl="0" fontAlgn="base">
              <a:spcAft>
                <a:spcPts val="1200"/>
              </a:spcAft>
            </a:pPr>
            <a:r>
              <a:rPr lang="en-US" sz="2800" dirty="0">
                <a:solidFill>
                  <a:schemeClr val="tx1"/>
                </a:solidFill>
                <a:cs typeface="Gill Sans" panose="020B0502020104020203" pitchFamily="34" charset="-79"/>
              </a:rPr>
              <a:t>Lifelong Learning and Self-Development not included</a:t>
            </a:r>
          </a:p>
          <a:p>
            <a:pPr lvl="0" fontAlgn="base">
              <a:spcAft>
                <a:spcPts val="1200"/>
              </a:spcAft>
            </a:pPr>
            <a:r>
              <a:rPr lang="en-US" sz="2800" dirty="0">
                <a:solidFill>
                  <a:schemeClr val="tx1"/>
                </a:solidFill>
                <a:cs typeface="Gill Sans" panose="020B0502020104020203" pitchFamily="34" charset="-79"/>
              </a:rPr>
              <a:t>Ethnic Studies included </a:t>
            </a:r>
          </a:p>
          <a:p>
            <a:endParaRPr lang="en-US" dirty="0"/>
          </a:p>
        </p:txBody>
      </p:sp>
    </p:spTree>
    <p:extLst>
      <p:ext uri="{BB962C8B-B14F-4D97-AF65-F5344CB8AC3E}">
        <p14:creationId xmlns:p14="http://schemas.microsoft.com/office/powerpoint/2010/main" val="3489260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ABBD-E3D1-58DA-32A2-DB7EC9D3EC78}"/>
              </a:ext>
            </a:extLst>
          </p:cNvPr>
          <p:cNvSpPr>
            <a:spLocks noGrp="1"/>
          </p:cNvSpPr>
          <p:nvPr>
            <p:ph type="title"/>
          </p:nvPr>
        </p:nvSpPr>
        <p:spPr>
          <a:xfrm>
            <a:off x="1175657" y="2498651"/>
            <a:ext cx="10178142" cy="2445489"/>
          </a:xfrm>
        </p:spPr>
        <p:txBody>
          <a:bodyPr>
            <a:normAutofit/>
          </a:bodyPr>
          <a:lstStyle/>
          <a:p>
            <a:r>
              <a:rPr lang="en-US" sz="6600" dirty="0"/>
              <a:t>CCC General Education</a:t>
            </a:r>
          </a:p>
        </p:txBody>
      </p:sp>
    </p:spTree>
    <p:extLst>
      <p:ext uri="{BB962C8B-B14F-4D97-AF65-F5344CB8AC3E}">
        <p14:creationId xmlns:p14="http://schemas.microsoft.com/office/powerpoint/2010/main" val="299639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B4BF-3571-4050-80E3-763FE617EC71}"/>
              </a:ext>
            </a:extLst>
          </p:cNvPr>
          <p:cNvSpPr>
            <a:spLocks noGrp="1"/>
          </p:cNvSpPr>
          <p:nvPr>
            <p:ph type="title"/>
          </p:nvPr>
        </p:nvSpPr>
        <p:spPr/>
        <p:txBody>
          <a:bodyPr/>
          <a:lstStyle/>
          <a:p>
            <a:r>
              <a:rPr lang="en-US" dirty="0"/>
              <a:t>Proposed Alignment of CCC GE </a:t>
            </a:r>
            <a:br>
              <a:rPr lang="en-US" dirty="0"/>
            </a:br>
            <a:r>
              <a:rPr lang="en-US" dirty="0"/>
              <a:t>with Cal-GETC – 5C</a:t>
            </a:r>
          </a:p>
        </p:txBody>
      </p:sp>
      <p:sp>
        <p:nvSpPr>
          <p:cNvPr id="3" name="Content Placeholder 2">
            <a:extLst>
              <a:ext uri="{FF2B5EF4-FFF2-40B4-BE49-F238E27FC236}">
                <a16:creationId xmlns:a16="http://schemas.microsoft.com/office/drawing/2014/main" id="{7DD1AD35-7BAE-4362-998E-8A28926FCC7B}"/>
              </a:ext>
            </a:extLst>
          </p:cNvPr>
          <p:cNvSpPr>
            <a:spLocks noGrp="1"/>
          </p:cNvSpPr>
          <p:nvPr>
            <p:ph idx="1"/>
          </p:nvPr>
        </p:nvSpPr>
        <p:spPr/>
        <p:txBody>
          <a:bodyPr/>
          <a:lstStyle/>
          <a:p>
            <a:r>
              <a:rPr lang="en-US" dirty="0">
                <a:solidFill>
                  <a:schemeClr val="tx1"/>
                </a:solidFill>
              </a:rPr>
              <a:t>5C is responsible for the development and revision of all title 5 regulations related to curriculum and instruction, the periodic revision of the Program and Course Approval Handbook, the Baccalaureate Degrees Handbook, and all other recommendations that require approval by the Board of Governors.  In formulating its recommendations to the Board of Governors, the 5C shall consult with all appropriate constituencies, and shall rely on the advice and judgment of the Academic Senate.</a:t>
            </a:r>
          </a:p>
          <a:p>
            <a:r>
              <a:rPr lang="en-US" dirty="0">
                <a:solidFill>
                  <a:schemeClr val="tx1"/>
                </a:solidFill>
              </a:rPr>
              <a:t>2022-2023 Associate Degree Regulations Workgroup Formed</a:t>
            </a:r>
          </a:p>
          <a:p>
            <a:r>
              <a:rPr lang="en-US" dirty="0">
                <a:solidFill>
                  <a:schemeClr val="tx1"/>
                </a:solidFill>
              </a:rPr>
              <a:t>Reviewed and amended SECTIONS 55060, 55061, and 55062 OF DIVISION 6 OF TITLE 5 OF THE CALIFORNIA CODE OF REGULATIONS </a:t>
            </a:r>
          </a:p>
          <a:p>
            <a:endParaRPr lang="en-US" dirty="0"/>
          </a:p>
        </p:txBody>
      </p:sp>
    </p:spTree>
    <p:extLst>
      <p:ext uri="{BB962C8B-B14F-4D97-AF65-F5344CB8AC3E}">
        <p14:creationId xmlns:p14="http://schemas.microsoft.com/office/powerpoint/2010/main" val="201395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DFDB-85B9-4394-9715-4976BC2A9042}"/>
              </a:ext>
            </a:extLst>
          </p:cNvPr>
          <p:cNvSpPr>
            <a:spLocks noGrp="1"/>
          </p:cNvSpPr>
          <p:nvPr>
            <p:ph type="title"/>
          </p:nvPr>
        </p:nvSpPr>
        <p:spPr/>
        <p:txBody>
          <a:bodyPr/>
          <a:lstStyle/>
          <a:p>
            <a:r>
              <a:rPr lang="en-US" dirty="0"/>
              <a:t>Proposed Alignment of CCC GE </a:t>
            </a:r>
            <a:br>
              <a:rPr lang="en-US" dirty="0"/>
            </a:br>
            <a:r>
              <a:rPr lang="en-US" dirty="0"/>
              <a:t>with Cal-GETC – ASCCC</a:t>
            </a:r>
          </a:p>
        </p:txBody>
      </p:sp>
      <p:sp>
        <p:nvSpPr>
          <p:cNvPr id="3" name="Content Placeholder 2">
            <a:extLst>
              <a:ext uri="{FF2B5EF4-FFF2-40B4-BE49-F238E27FC236}">
                <a16:creationId xmlns:a16="http://schemas.microsoft.com/office/drawing/2014/main" id="{566B45BA-3C00-4D8F-AF12-44C6F473C175}"/>
              </a:ext>
            </a:extLst>
          </p:cNvPr>
          <p:cNvSpPr>
            <a:spLocks noGrp="1"/>
          </p:cNvSpPr>
          <p:nvPr>
            <p:ph idx="1"/>
          </p:nvPr>
        </p:nvSpPr>
        <p:spPr/>
        <p:txBody>
          <a:bodyPr>
            <a:normAutofit lnSpcReduction="10000"/>
          </a:bodyPr>
          <a:lstStyle/>
          <a:p>
            <a:pPr lvl="0" fontAlgn="base">
              <a:spcBef>
                <a:spcPts val="0"/>
              </a:spcBef>
              <a:spcAft>
                <a:spcPts val="1200"/>
              </a:spcAft>
            </a:pPr>
            <a:r>
              <a:rPr lang="en-US" sz="2400" dirty="0">
                <a:solidFill>
                  <a:schemeClr val="tx1"/>
                </a:solidFill>
                <a:cs typeface="Gill Sans" panose="020B0502020104020203" pitchFamily="34" charset="-79"/>
              </a:rPr>
              <a:t>In collaboration with 5C, recommended simplification of associate degree requirements:</a:t>
            </a:r>
          </a:p>
          <a:p>
            <a:pPr lvl="1" fontAlgn="base">
              <a:spcBef>
                <a:spcPts val="0"/>
              </a:spcBef>
              <a:spcAft>
                <a:spcPts val="1200"/>
              </a:spcAft>
            </a:pPr>
            <a:r>
              <a:rPr lang="en-US" sz="2200" dirty="0">
                <a:solidFill>
                  <a:schemeClr val="tx1"/>
                </a:solidFill>
                <a:cs typeface="Gill Sans" panose="020B0502020104020203" pitchFamily="34" charset="-79"/>
              </a:rPr>
              <a:t>Align GE with Cal-GETC, although not identical</a:t>
            </a:r>
          </a:p>
          <a:p>
            <a:pPr lvl="1" fontAlgn="base">
              <a:spcBef>
                <a:spcPts val="0"/>
              </a:spcBef>
              <a:spcAft>
                <a:spcPts val="1200"/>
              </a:spcAft>
            </a:pPr>
            <a:r>
              <a:rPr lang="en-US" sz="2200" dirty="0">
                <a:solidFill>
                  <a:schemeClr val="tx1"/>
                </a:solidFill>
                <a:cs typeface="Gill Sans" panose="020B0502020104020203" pitchFamily="34" charset="-79"/>
              </a:rPr>
              <a:t>Include equivalent requirements as current associate degree requirements</a:t>
            </a:r>
          </a:p>
          <a:p>
            <a:pPr lvl="1" fontAlgn="base">
              <a:spcBef>
                <a:spcPts val="0"/>
              </a:spcBef>
              <a:spcAft>
                <a:spcPts val="1200"/>
              </a:spcAft>
            </a:pPr>
            <a:r>
              <a:rPr lang="en-US" sz="2200" dirty="0">
                <a:solidFill>
                  <a:schemeClr val="tx1"/>
                </a:solidFill>
                <a:cs typeface="Gill Sans" panose="020B0502020104020203" pitchFamily="34" charset="-79"/>
              </a:rPr>
              <a:t>Eliminate complications regarding competency requirements</a:t>
            </a:r>
          </a:p>
          <a:p>
            <a:pPr lvl="1" fontAlgn="base">
              <a:spcBef>
                <a:spcPts val="0"/>
              </a:spcBef>
              <a:spcAft>
                <a:spcPts val="1200"/>
              </a:spcAft>
            </a:pPr>
            <a:r>
              <a:rPr lang="en-US" sz="2200" dirty="0">
                <a:solidFill>
                  <a:schemeClr val="tx1"/>
                </a:solidFill>
                <a:cs typeface="Gill Sans" panose="020B0502020104020203" pitchFamily="34" charset="-79"/>
              </a:rPr>
              <a:t>Provided feedback to CCCCO and 5C</a:t>
            </a:r>
          </a:p>
          <a:p>
            <a:pPr lvl="0" fontAlgn="base">
              <a:spcBef>
                <a:spcPts val="0"/>
              </a:spcBef>
              <a:spcAft>
                <a:spcPts val="1200"/>
              </a:spcAft>
            </a:pPr>
            <a:r>
              <a:rPr lang="en-US" sz="2400" dirty="0">
                <a:solidFill>
                  <a:schemeClr val="tx1"/>
                </a:solidFill>
                <a:cs typeface="Gill Sans" panose="020B0502020104020203" pitchFamily="34" charset="-79"/>
              </a:rPr>
              <a:t>Resolution </a:t>
            </a:r>
            <a:r>
              <a:rPr lang="en-US" sz="2400" dirty="0">
                <a:solidFill>
                  <a:schemeClr val="tx1"/>
                </a:solidFill>
                <a:cs typeface="Gill Sans" panose="020B0502020104020203" pitchFamily="34" charset="-79"/>
                <a:hlinkClick r:id="rId2">
                  <a:extLst>
                    <a:ext uri="{A12FA001-AC4F-418D-AE19-62706E023703}">
                      <ahyp:hlinkClr xmlns:ahyp="http://schemas.microsoft.com/office/drawing/2018/hyperlinkcolor" val="tx"/>
                    </a:ext>
                  </a:extLst>
                </a:hlinkClick>
              </a:rPr>
              <a:t>F22 07.01</a:t>
            </a:r>
            <a:r>
              <a:rPr lang="en-US" sz="2400" dirty="0">
                <a:solidFill>
                  <a:schemeClr val="tx1"/>
                </a:solidFill>
                <a:cs typeface="Gill Sans" panose="020B0502020104020203" pitchFamily="34" charset="-79"/>
              </a:rPr>
              <a:t> for the ASCCC to work with the CCCCO to amend regulations on associate degree to align with “Cal-GETC”</a:t>
            </a:r>
          </a:p>
          <a:p>
            <a:pPr lvl="0" fontAlgn="base">
              <a:spcBef>
                <a:spcPts val="0"/>
              </a:spcBef>
              <a:spcAft>
                <a:spcPts val="1200"/>
              </a:spcAft>
            </a:pPr>
            <a:r>
              <a:rPr lang="en-US" sz="2400" dirty="0">
                <a:solidFill>
                  <a:schemeClr val="tx1"/>
                </a:solidFill>
                <a:cs typeface="Gill Sans" panose="020B0502020104020203" pitchFamily="34" charset="-79"/>
              </a:rPr>
              <a:t>Resolution </a:t>
            </a:r>
            <a:r>
              <a:rPr lang="en-US" sz="2400" dirty="0">
                <a:solidFill>
                  <a:schemeClr val="tx1"/>
                </a:solidFill>
                <a:cs typeface="Gill Sans" panose="020B0502020104020203" pitchFamily="34" charset="-79"/>
                <a:hlinkClick r:id="rId3"/>
              </a:rPr>
              <a:t>S23 06.05</a:t>
            </a:r>
            <a:r>
              <a:rPr lang="en-US" sz="2400" dirty="0">
                <a:solidFill>
                  <a:schemeClr val="tx1"/>
                </a:solidFill>
                <a:cs typeface="Gill Sans" panose="020B0502020104020203" pitchFamily="34" charset="-79"/>
              </a:rPr>
              <a:t> for the ASCCC to support revised associate degree requirements</a:t>
            </a:r>
            <a:endParaRPr lang="en-US" dirty="0"/>
          </a:p>
        </p:txBody>
      </p:sp>
    </p:spTree>
    <p:extLst>
      <p:ext uri="{BB962C8B-B14F-4D97-AF65-F5344CB8AC3E}">
        <p14:creationId xmlns:p14="http://schemas.microsoft.com/office/powerpoint/2010/main" val="4207514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0623-37B4-4D94-A30E-18BEA9A1F269}"/>
              </a:ext>
            </a:extLst>
          </p:cNvPr>
          <p:cNvSpPr>
            <a:spLocks noGrp="1"/>
          </p:cNvSpPr>
          <p:nvPr>
            <p:ph type="title"/>
          </p:nvPr>
        </p:nvSpPr>
        <p:spPr/>
        <p:txBody>
          <a:bodyPr/>
          <a:lstStyle/>
          <a:p>
            <a:pPr algn="ctr"/>
            <a:r>
              <a:rPr lang="en-US" dirty="0"/>
              <a:t>Proposed Title 5 Associate Degree GE Pathway</a:t>
            </a:r>
          </a:p>
        </p:txBody>
      </p:sp>
      <p:pic>
        <p:nvPicPr>
          <p:cNvPr id="5" name="Content Placeholder 4" descr="proposed title 5 associate degree GE pathway">
            <a:extLst>
              <a:ext uri="{FF2B5EF4-FFF2-40B4-BE49-F238E27FC236}">
                <a16:creationId xmlns:a16="http://schemas.microsoft.com/office/drawing/2014/main" id="{4EE037EC-3518-44DF-A884-CD719442DE52}"/>
              </a:ext>
            </a:extLst>
          </p:cNvPr>
          <p:cNvPicPr>
            <a:picLocks noGrp="1" noChangeAspect="1"/>
          </p:cNvPicPr>
          <p:nvPr>
            <p:ph idx="4294967295"/>
          </p:nvPr>
        </p:nvPicPr>
        <p:blipFill>
          <a:blip r:embed="rId2"/>
          <a:stretch>
            <a:fillRect/>
          </a:stretch>
        </p:blipFill>
        <p:spPr>
          <a:xfrm>
            <a:off x="1376362" y="1690688"/>
            <a:ext cx="9977437" cy="4438263"/>
          </a:xfrm>
          <a:prstGeom prst="rect">
            <a:avLst/>
          </a:prstGeom>
        </p:spPr>
      </p:pic>
    </p:spTree>
    <p:extLst>
      <p:ext uri="{BB962C8B-B14F-4D97-AF65-F5344CB8AC3E}">
        <p14:creationId xmlns:p14="http://schemas.microsoft.com/office/powerpoint/2010/main" val="60810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1B4A0-9B17-CC8A-BE70-46D2CA1770ED}"/>
              </a:ext>
            </a:extLst>
          </p:cNvPr>
          <p:cNvSpPr>
            <a:spLocks noGrp="1"/>
          </p:cNvSpPr>
          <p:nvPr>
            <p:ph type="title"/>
          </p:nvPr>
        </p:nvSpPr>
        <p:spPr>
          <a:xfrm>
            <a:off x="1175657" y="365125"/>
            <a:ext cx="10178142" cy="1325563"/>
          </a:xfrm>
        </p:spPr>
        <p:txBody>
          <a:bodyPr anchor="ctr">
            <a:normAutofit/>
          </a:bodyPr>
          <a:lstStyle/>
          <a:p>
            <a:r>
              <a:rPr lang="en-US" dirty="0"/>
              <a:t>Cross-walk for CCC GE Changes</a:t>
            </a:r>
          </a:p>
        </p:txBody>
      </p:sp>
      <p:pic>
        <p:nvPicPr>
          <p:cNvPr id="17" name="Picture 16" descr="A table showing as crosswalk between the current general education and competency requirements in title 5 for CCC General Education and the new title 5 regulations for CCC General Education.  ">
            <a:extLst>
              <a:ext uri="{FF2B5EF4-FFF2-40B4-BE49-F238E27FC236}">
                <a16:creationId xmlns:a16="http://schemas.microsoft.com/office/drawing/2014/main" id="{ED731D88-283C-CE45-16E3-2D00B7420523}"/>
              </a:ext>
            </a:extLst>
          </p:cNvPr>
          <p:cNvPicPr>
            <a:picLocks noChangeAspect="1"/>
          </p:cNvPicPr>
          <p:nvPr/>
        </p:nvPicPr>
        <p:blipFill>
          <a:blip r:embed="rId2"/>
          <a:stretch>
            <a:fillRect/>
          </a:stretch>
        </p:blipFill>
        <p:spPr>
          <a:xfrm>
            <a:off x="1134091" y="1756237"/>
            <a:ext cx="10877869" cy="4270493"/>
          </a:xfrm>
          <a:prstGeom prst="rect">
            <a:avLst/>
          </a:prstGeom>
        </p:spPr>
      </p:pic>
    </p:spTree>
    <p:extLst>
      <p:ext uri="{BB962C8B-B14F-4D97-AF65-F5344CB8AC3E}">
        <p14:creationId xmlns:p14="http://schemas.microsoft.com/office/powerpoint/2010/main" val="7017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A83D-D81A-2813-5E08-079B0AB8D4E1}"/>
              </a:ext>
            </a:extLst>
          </p:cNvPr>
          <p:cNvSpPr>
            <a:spLocks noGrp="1"/>
          </p:cNvSpPr>
          <p:nvPr>
            <p:ph type="title"/>
          </p:nvPr>
        </p:nvSpPr>
        <p:spPr/>
        <p:txBody>
          <a:bodyPr/>
          <a:lstStyle/>
          <a:p>
            <a:r>
              <a:rPr lang="en-US" dirty="0"/>
              <a:t>Summary of Changes to t5 Associate Degree Regs</a:t>
            </a:r>
          </a:p>
        </p:txBody>
      </p:sp>
      <p:sp>
        <p:nvSpPr>
          <p:cNvPr id="3" name="Content Placeholder 2">
            <a:extLst>
              <a:ext uri="{FF2B5EF4-FFF2-40B4-BE49-F238E27FC236}">
                <a16:creationId xmlns:a16="http://schemas.microsoft.com/office/drawing/2014/main" id="{FAEF776E-D55E-82B8-6F53-042F5FD612AD}"/>
              </a:ext>
            </a:extLst>
          </p:cNvPr>
          <p:cNvSpPr>
            <a:spLocks noGrp="1"/>
          </p:cNvSpPr>
          <p:nvPr>
            <p:ph sz="half" idx="1"/>
          </p:nvPr>
        </p:nvSpPr>
        <p:spPr>
          <a:xfrm>
            <a:off x="1175655" y="1532238"/>
            <a:ext cx="10500529" cy="4644725"/>
          </a:xfrm>
        </p:spPr>
        <p:txBody>
          <a:bodyPr>
            <a:normAutofit fontScale="92500" lnSpcReduction="20000"/>
          </a:bodyPr>
          <a:lstStyle/>
          <a:p>
            <a:pPr marL="0" indent="0">
              <a:buNone/>
            </a:pPr>
            <a:r>
              <a:rPr lang="en-US" dirty="0"/>
              <a:t>Overall: Shorten regs to clarify distinctions among degree standards and criteria, constructing and approving a local degree, and how a student earns an AA/AS</a:t>
            </a:r>
          </a:p>
          <a:p>
            <a:pPr marL="0" indent="0">
              <a:buNone/>
            </a:pPr>
            <a:endParaRPr lang="en-US" dirty="0"/>
          </a:p>
          <a:p>
            <a:r>
              <a:rPr lang="en-US" dirty="0"/>
              <a:t>§55060 – Philosophy and Criteria for Associate Degrees and Gen Ed. </a:t>
            </a:r>
          </a:p>
          <a:p>
            <a:pPr marL="0" indent="0">
              <a:buNone/>
            </a:pPr>
            <a:endParaRPr lang="en-US" dirty="0"/>
          </a:p>
          <a:p>
            <a:r>
              <a:rPr lang="en-US" dirty="0"/>
              <a:t>§55061 – Associate Degree Requirements  </a:t>
            </a:r>
          </a:p>
          <a:p>
            <a:pPr lvl="1"/>
            <a:r>
              <a:rPr lang="en-US" dirty="0"/>
              <a:t>How you build and approve through the curriculum process.  Includes new Gen Ed categories.  Clarifies the definition of “area of emphasis.”</a:t>
            </a:r>
          </a:p>
          <a:p>
            <a:pPr marL="457200" lvl="1" indent="0">
              <a:buNone/>
            </a:pPr>
            <a:endParaRPr lang="en-US" dirty="0"/>
          </a:p>
          <a:p>
            <a:r>
              <a:rPr lang="en-US" dirty="0"/>
              <a:t>§55062 – Requirements for Awarding an Associates Degree</a:t>
            </a:r>
          </a:p>
          <a:p>
            <a:pPr lvl="1"/>
            <a:r>
              <a:rPr lang="en-US" dirty="0"/>
              <a:t>Residency – changed from “College” to “District”</a:t>
            </a:r>
          </a:p>
          <a:p>
            <a:pPr lvl="1"/>
            <a:r>
              <a:rPr lang="en-US" dirty="0"/>
              <a:t>Includes use of noncredit to satisfy requirements (from old §55064)</a:t>
            </a:r>
          </a:p>
          <a:p>
            <a:pPr lvl="1"/>
            <a:r>
              <a:rPr lang="en-US" dirty="0"/>
              <a:t>Allows colleges to compute a minimum 2.0 GPA by excluding courses not used to satisfy degree requirements.  </a:t>
            </a:r>
          </a:p>
          <a:p>
            <a:pPr lvl="1"/>
            <a:r>
              <a:rPr lang="en-US" dirty="0"/>
              <a:t>Includes new language re: meeting GE requirements through previous baccalaureate degree completion.  </a:t>
            </a:r>
          </a:p>
          <a:p>
            <a:pPr lvl="1"/>
            <a:endParaRPr lang="en-US" dirty="0"/>
          </a:p>
          <a:p>
            <a:pPr lvl="1"/>
            <a:endParaRPr lang="en-US" dirty="0"/>
          </a:p>
        </p:txBody>
      </p:sp>
    </p:spTree>
    <p:extLst>
      <p:ext uri="{BB962C8B-B14F-4D97-AF65-F5344CB8AC3E}">
        <p14:creationId xmlns:p14="http://schemas.microsoft.com/office/powerpoint/2010/main" val="400011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B729-380A-ABEC-0200-1A1F03B58730}"/>
              </a:ext>
            </a:extLst>
          </p:cNvPr>
          <p:cNvSpPr>
            <a:spLocks noGrp="1"/>
          </p:cNvSpPr>
          <p:nvPr>
            <p:ph type="title"/>
          </p:nvPr>
        </p:nvSpPr>
        <p:spPr>
          <a:xfrm>
            <a:off x="1175657" y="365125"/>
            <a:ext cx="10178142" cy="5899751"/>
          </a:xfrm>
        </p:spPr>
        <p:txBody>
          <a:bodyPr>
            <a:normAutofit/>
          </a:bodyPr>
          <a:lstStyle/>
          <a:p>
            <a:r>
              <a:rPr lang="en-US" sz="6600"/>
              <a:t>Considerations </a:t>
            </a:r>
            <a:endParaRPr lang="en-US" sz="6600" dirty="0"/>
          </a:p>
        </p:txBody>
      </p:sp>
    </p:spTree>
    <p:extLst>
      <p:ext uri="{BB962C8B-B14F-4D97-AF65-F5344CB8AC3E}">
        <p14:creationId xmlns:p14="http://schemas.microsoft.com/office/powerpoint/2010/main" val="2750091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0B5E-4FB1-4681-8F48-75B3D037D0B8}"/>
              </a:ext>
            </a:extLst>
          </p:cNvPr>
          <p:cNvSpPr>
            <a:spLocks noGrp="1"/>
          </p:cNvSpPr>
          <p:nvPr>
            <p:ph type="title"/>
          </p:nvPr>
        </p:nvSpPr>
        <p:spPr/>
        <p:txBody>
          <a:bodyPr/>
          <a:lstStyle/>
          <a:p>
            <a:pPr algn="ctr"/>
            <a:r>
              <a:rPr lang="en-US" dirty="0"/>
              <a:t>Opportunities and Challenges</a:t>
            </a:r>
            <a:br>
              <a:rPr lang="en-US" dirty="0"/>
            </a:br>
            <a:r>
              <a:rPr lang="en-US" dirty="0"/>
              <a:t>for Colleges and Students</a:t>
            </a:r>
          </a:p>
        </p:txBody>
      </p:sp>
      <p:sp>
        <p:nvSpPr>
          <p:cNvPr id="3" name="Rectangle 2">
            <a:extLst>
              <a:ext uri="{FF2B5EF4-FFF2-40B4-BE49-F238E27FC236}">
                <a16:creationId xmlns:a16="http://schemas.microsoft.com/office/drawing/2014/main" id="{B0810EC3-A48D-4B5D-AEAB-35B290EFF429}"/>
              </a:ext>
            </a:extLst>
          </p:cNvPr>
          <p:cNvSpPr/>
          <p:nvPr/>
        </p:nvSpPr>
        <p:spPr>
          <a:xfrm>
            <a:off x="1175657" y="1690688"/>
            <a:ext cx="1017814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Opportunities: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Clear GE pathway to both CSU and UC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Students meeting GPA requirements will be prepared for transfer to both CSU and UC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For local associate degrees, colleges may include additional areas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All associate degree requirements will be GE or majors; no competency or additional graduation requirements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Challenges: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All transfer students will need to take courses meeting UC course standard requirements, even if transferring to CSU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Reduced options for students – Fewer courses are UC transferable or approved for GE/majors requirements than at CSU</a:t>
            </a:r>
          </a:p>
        </p:txBody>
      </p:sp>
    </p:spTree>
    <p:extLst>
      <p:ext uri="{BB962C8B-B14F-4D97-AF65-F5344CB8AC3E}">
        <p14:creationId xmlns:p14="http://schemas.microsoft.com/office/powerpoint/2010/main" val="341652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55AB-A135-45DE-8A90-E9319659FBA8}"/>
              </a:ext>
            </a:extLst>
          </p:cNvPr>
          <p:cNvSpPr>
            <a:spLocks noGrp="1"/>
          </p:cNvSpPr>
          <p:nvPr>
            <p:ph type="title"/>
          </p:nvPr>
        </p:nvSpPr>
        <p:spPr/>
        <p:txBody>
          <a:bodyPr>
            <a:normAutofit/>
          </a:bodyPr>
          <a:lstStyle/>
          <a:p>
            <a:pPr algn="ctr"/>
            <a:r>
              <a:rPr lang="en-US" b="1" dirty="0"/>
              <a:t>A sampling of…Courses meeting CSU GE Breadth but not IGETC</a:t>
            </a:r>
            <a:endParaRPr lang="en-US" dirty="0"/>
          </a:p>
        </p:txBody>
      </p:sp>
      <p:sp>
        <p:nvSpPr>
          <p:cNvPr id="4" name="Content Placeholder 2">
            <a:extLst>
              <a:ext uri="{FF2B5EF4-FFF2-40B4-BE49-F238E27FC236}">
                <a16:creationId xmlns:a16="http://schemas.microsoft.com/office/drawing/2014/main" id="{234E05A6-11CD-465A-B8FD-33B880A2D1AB}"/>
              </a:ext>
            </a:extLst>
          </p:cNvPr>
          <p:cNvSpPr txBox="1">
            <a:spLocks/>
          </p:cNvSpPr>
          <p:nvPr/>
        </p:nvSpPr>
        <p:spPr>
          <a:xfrm>
            <a:off x="1277650" y="1690688"/>
            <a:ext cx="10485982" cy="4527232"/>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Trigonometry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Math for Teachers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Personal Finance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Career Exploration and Life Planning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College Success Strategies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Health Science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Nutrition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Introduction to Kinesiology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Foundation of Fitness and Wellness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Reading for Academic and Lifelong Literacy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Introduction to Career Exploration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Human Reproduction and Sexuality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MORE…</a:t>
            </a:r>
          </a:p>
        </p:txBody>
      </p:sp>
    </p:spTree>
    <p:extLst>
      <p:ext uri="{BB962C8B-B14F-4D97-AF65-F5344CB8AC3E}">
        <p14:creationId xmlns:p14="http://schemas.microsoft.com/office/powerpoint/2010/main" val="220905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779-93D5-AC23-1E1A-205F22640572}"/>
              </a:ext>
            </a:extLst>
          </p:cNvPr>
          <p:cNvSpPr>
            <a:spLocks noGrp="1"/>
          </p:cNvSpPr>
          <p:nvPr>
            <p:ph type="title"/>
          </p:nvPr>
        </p:nvSpPr>
        <p:spPr>
          <a:xfrm>
            <a:off x="1175657" y="365125"/>
            <a:ext cx="10178142" cy="2009775"/>
          </a:xfrm>
        </p:spPr>
        <p:txBody>
          <a:bodyPr>
            <a:noAutofit/>
          </a:bodyPr>
          <a:lstStyle/>
          <a:p>
            <a:pPr algn="ctr"/>
            <a:r>
              <a:rPr lang="en-US" sz="4800" b="1" dirty="0">
                <a:latin typeface="Georgia" panose="02040502050405020303" pitchFamily="18" charset="0"/>
              </a:rPr>
              <a:t>More of the 411 on </a:t>
            </a:r>
            <a:br>
              <a:rPr lang="en-US" sz="4800" b="1" dirty="0">
                <a:latin typeface="Georgia" panose="02040502050405020303" pitchFamily="18" charset="0"/>
              </a:rPr>
            </a:br>
            <a:r>
              <a:rPr lang="en-US" sz="4800" b="1" dirty="0">
                <a:latin typeface="Georgia" panose="02040502050405020303" pitchFamily="18" charset="0"/>
              </a:rPr>
              <a:t>AB 1111 Common Course Numbering</a:t>
            </a:r>
            <a:endParaRPr lang="en-US" sz="4800" dirty="0">
              <a:latin typeface="Georgia" panose="02040502050405020303" pitchFamily="18" charset="0"/>
            </a:endParaRPr>
          </a:p>
        </p:txBody>
      </p:sp>
      <p:sp>
        <p:nvSpPr>
          <p:cNvPr id="3" name="Content Placeholder 2">
            <a:extLst>
              <a:ext uri="{FF2B5EF4-FFF2-40B4-BE49-F238E27FC236}">
                <a16:creationId xmlns:a16="http://schemas.microsoft.com/office/drawing/2014/main" id="{3D47446D-7967-4B9B-9F13-765933F02372}"/>
              </a:ext>
            </a:extLst>
          </p:cNvPr>
          <p:cNvSpPr>
            <a:spLocks noGrp="1"/>
          </p:cNvSpPr>
          <p:nvPr>
            <p:ph sz="half" idx="1"/>
          </p:nvPr>
        </p:nvSpPr>
        <p:spPr>
          <a:xfrm>
            <a:off x="1175656" y="2994025"/>
            <a:ext cx="10178142" cy="2238375"/>
          </a:xfrm>
        </p:spPr>
        <p:txBody>
          <a:bodyPr/>
          <a:lstStyle/>
          <a:p>
            <a:pPr marL="0" indent="0">
              <a:buNone/>
            </a:pPr>
            <a:r>
              <a:rPr lang="en-US" dirty="0">
                <a:latin typeface="Helvetica" pitchFamily="2" charset="0"/>
              </a:rPr>
              <a:t>In fall 2022, the California Community Colleges Chancellor’s Office in partnership with the ASCCC and the CIO Leadership pulled together a task force to begin forming recommendations for implementing AB 1111 (Berman, 2021). Join this session for a candid conversation with the CCN Task Force leadership and members about lessons learned, progress made, and next steps for system-wide adoption of a Common Course Numbering system by July 1, 2024.</a:t>
            </a:r>
          </a:p>
          <a:p>
            <a:pPr marL="0" indent="0">
              <a:buNone/>
            </a:pPr>
            <a:endParaRPr lang="en-US" dirty="0"/>
          </a:p>
        </p:txBody>
      </p:sp>
    </p:spTree>
    <p:extLst>
      <p:ext uri="{BB962C8B-B14F-4D97-AF65-F5344CB8AC3E}">
        <p14:creationId xmlns:p14="http://schemas.microsoft.com/office/powerpoint/2010/main" val="159479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1C861-61A5-41C8-8883-1D22255FF54A}"/>
              </a:ext>
            </a:extLst>
          </p:cNvPr>
          <p:cNvSpPr>
            <a:spLocks noGrp="1"/>
          </p:cNvSpPr>
          <p:nvPr>
            <p:ph type="title"/>
          </p:nvPr>
        </p:nvSpPr>
        <p:spPr/>
        <p:txBody>
          <a:bodyPr>
            <a:normAutofit/>
          </a:bodyPr>
          <a:lstStyle/>
          <a:p>
            <a:pPr algn="ctr"/>
            <a:r>
              <a:rPr lang="en-US" sz="4800" b="1" dirty="0"/>
              <a:t>Resources</a:t>
            </a:r>
          </a:p>
        </p:txBody>
      </p:sp>
      <p:sp>
        <p:nvSpPr>
          <p:cNvPr id="4" name="Content Placeholder 3">
            <a:extLst>
              <a:ext uri="{FF2B5EF4-FFF2-40B4-BE49-F238E27FC236}">
                <a16:creationId xmlns:a16="http://schemas.microsoft.com/office/drawing/2014/main" id="{BAA9E793-6321-479B-9741-82D3A38DCB55}"/>
              </a:ext>
            </a:extLst>
          </p:cNvPr>
          <p:cNvSpPr>
            <a:spLocks noGrp="1"/>
          </p:cNvSpPr>
          <p:nvPr>
            <p:ph sz="half" idx="1"/>
          </p:nvPr>
        </p:nvSpPr>
        <p:spPr>
          <a:xfrm>
            <a:off x="1175656" y="1825625"/>
            <a:ext cx="10178142" cy="4351338"/>
          </a:xfrm>
        </p:spPr>
        <p:txBody>
          <a:bodyPr>
            <a:normAutofit/>
          </a:bodyPr>
          <a:lstStyle/>
          <a:p>
            <a:r>
              <a:rPr lang="en-US" sz="2800" dirty="0">
                <a:hlinkClick r:id="rId2"/>
              </a:rPr>
              <a:t>2023 Curriculum Institute Website</a:t>
            </a:r>
            <a:endParaRPr lang="en-US" sz="2800" dirty="0"/>
          </a:p>
          <a:p>
            <a:pPr lvl="1"/>
            <a:r>
              <a:rPr lang="en-US" sz="2800" dirty="0"/>
              <a:t>Presentation Materials (bottom page)</a:t>
            </a:r>
          </a:p>
          <a:p>
            <a:r>
              <a:rPr lang="en-US" sz="2800" dirty="0">
                <a:hlinkClick r:id="rId3"/>
              </a:rPr>
              <a:t>General Education: AB928 Cal-GETC, CCC GE, and CCC Baccalaureate GE (Regulatory Changes) [PowerPoint]</a:t>
            </a:r>
            <a:endParaRPr lang="en-US" sz="2800" dirty="0"/>
          </a:p>
          <a:p>
            <a:r>
              <a:rPr lang="en-US" sz="2800" dirty="0">
                <a:hlinkClick r:id="rId4"/>
              </a:rPr>
              <a:t>More of the 411 on AB 1111 aka Common Course Numbering [PowerPoint]</a:t>
            </a:r>
            <a:endParaRPr lang="en-US" sz="2800" dirty="0"/>
          </a:p>
        </p:txBody>
      </p:sp>
    </p:spTree>
    <p:extLst>
      <p:ext uri="{BB962C8B-B14F-4D97-AF65-F5344CB8AC3E}">
        <p14:creationId xmlns:p14="http://schemas.microsoft.com/office/powerpoint/2010/main" val="3368848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1C861-61A5-41C8-8883-1D22255FF54A}"/>
              </a:ext>
            </a:extLst>
          </p:cNvPr>
          <p:cNvSpPr>
            <a:spLocks noGrp="1"/>
          </p:cNvSpPr>
          <p:nvPr>
            <p:ph type="title"/>
          </p:nvPr>
        </p:nvSpPr>
        <p:spPr/>
        <p:txBody>
          <a:bodyPr>
            <a:normAutofit/>
          </a:bodyPr>
          <a:lstStyle/>
          <a:p>
            <a:pPr algn="ctr"/>
            <a:r>
              <a:rPr lang="en-US" sz="4800" b="1" dirty="0"/>
              <a:t>Save Date</a:t>
            </a:r>
          </a:p>
        </p:txBody>
      </p:sp>
      <p:sp>
        <p:nvSpPr>
          <p:cNvPr id="4" name="Content Placeholder 3">
            <a:extLst>
              <a:ext uri="{FF2B5EF4-FFF2-40B4-BE49-F238E27FC236}">
                <a16:creationId xmlns:a16="http://schemas.microsoft.com/office/drawing/2014/main" id="{BAA9E793-6321-479B-9741-82D3A38DCB55}"/>
              </a:ext>
            </a:extLst>
          </p:cNvPr>
          <p:cNvSpPr>
            <a:spLocks noGrp="1"/>
          </p:cNvSpPr>
          <p:nvPr>
            <p:ph sz="half" idx="1"/>
          </p:nvPr>
        </p:nvSpPr>
        <p:spPr>
          <a:xfrm>
            <a:off x="1175656" y="1825625"/>
            <a:ext cx="10178142" cy="4351338"/>
          </a:xfrm>
        </p:spPr>
        <p:txBody>
          <a:bodyPr>
            <a:normAutofit/>
          </a:bodyPr>
          <a:lstStyle/>
          <a:p>
            <a:pPr marL="0" indent="0" algn="ctr">
              <a:buNone/>
            </a:pPr>
            <a:r>
              <a:rPr lang="en-US" sz="3600" b="1" dirty="0">
                <a:solidFill>
                  <a:schemeClr val="accent5"/>
                </a:solidFill>
                <a:latin typeface="Georgia" panose="02040502050405020303" pitchFamily="18" charset="0"/>
              </a:rPr>
              <a:t>2024 Curriculum Institute </a:t>
            </a:r>
          </a:p>
          <a:p>
            <a:pPr marL="0" indent="0" algn="ctr">
              <a:buNone/>
            </a:pPr>
            <a:r>
              <a:rPr lang="en-US" sz="3200" dirty="0">
                <a:solidFill>
                  <a:schemeClr val="accent5"/>
                </a:solidFill>
                <a:latin typeface="Georgia" panose="02040502050405020303" pitchFamily="18" charset="0"/>
              </a:rPr>
              <a:t>Wednesday July 10, 2024 to Saturday July 13, 2024</a:t>
            </a:r>
          </a:p>
          <a:p>
            <a:pPr marL="0" indent="0" algn="ctr">
              <a:buNone/>
            </a:pPr>
            <a:r>
              <a:rPr lang="en-US" sz="3200" dirty="0">
                <a:solidFill>
                  <a:schemeClr val="accent5"/>
                </a:solidFill>
                <a:latin typeface="Georgia" panose="02040502050405020303" pitchFamily="18" charset="0"/>
              </a:rPr>
              <a:t>Pasadena Convention Center</a:t>
            </a:r>
          </a:p>
        </p:txBody>
      </p:sp>
    </p:spTree>
    <p:extLst>
      <p:ext uri="{BB962C8B-B14F-4D97-AF65-F5344CB8AC3E}">
        <p14:creationId xmlns:p14="http://schemas.microsoft.com/office/powerpoint/2010/main" val="304835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76E5-479C-26D1-353B-83E64717ED2B}"/>
              </a:ext>
            </a:extLst>
          </p:cNvPr>
          <p:cNvSpPr>
            <a:spLocks noGrp="1"/>
          </p:cNvSpPr>
          <p:nvPr>
            <p:ph type="title"/>
          </p:nvPr>
        </p:nvSpPr>
        <p:spPr/>
        <p:txBody>
          <a:bodyPr/>
          <a:lstStyle/>
          <a:p>
            <a:r>
              <a:rPr lang="en-US"/>
              <a:t>AB 1111: Task Force Focus</a:t>
            </a:r>
          </a:p>
        </p:txBody>
      </p:sp>
      <p:sp>
        <p:nvSpPr>
          <p:cNvPr id="3" name="Content Placeholder 2">
            <a:extLst>
              <a:ext uri="{FF2B5EF4-FFF2-40B4-BE49-F238E27FC236}">
                <a16:creationId xmlns:a16="http://schemas.microsoft.com/office/drawing/2014/main" id="{B1CF09F9-9141-5F39-F9FE-C697D9C8A52F}"/>
              </a:ext>
            </a:extLst>
          </p:cNvPr>
          <p:cNvSpPr>
            <a:spLocks noGrp="1"/>
          </p:cNvSpPr>
          <p:nvPr>
            <p:ph idx="1"/>
          </p:nvPr>
        </p:nvSpPr>
        <p:spPr/>
        <p:txBody>
          <a:bodyPr vert="horz" lIns="91440" tIns="45720" rIns="91440" bIns="45720" rtlCol="0" anchor="t">
            <a:normAutofit/>
          </a:bodyPr>
          <a:lstStyle/>
          <a:p>
            <a:pPr marL="0" lvl="0" indent="0" algn="l" rtl="0">
              <a:spcBef>
                <a:spcPts val="1000"/>
              </a:spcBef>
              <a:spcAft>
                <a:spcPts val="0"/>
              </a:spcAft>
              <a:buNone/>
            </a:pPr>
            <a:r>
              <a:rPr lang="en-US"/>
              <a:t>The CCN Task Force will consult with subject experts and engage in discussions to inform recommendations for the Board of Governors related to the following:</a:t>
            </a:r>
          </a:p>
          <a:p>
            <a:pPr marL="457200" lvl="0" indent="-342900" algn="l" rtl="0">
              <a:spcBef>
                <a:spcPts val="1000"/>
              </a:spcBef>
              <a:spcAft>
                <a:spcPts val="0"/>
              </a:spcAft>
              <a:buSzPts val="1800"/>
              <a:buChar char="•"/>
            </a:pPr>
            <a:r>
              <a:rPr lang="en-US"/>
              <a:t>A definition of a student-facing common course numbering system for all general education requirement courses and transfer pathway courses</a:t>
            </a:r>
            <a:endParaRPr lang="en-US">
              <a:cs typeface="Arial"/>
            </a:endParaRPr>
          </a:p>
          <a:p>
            <a:pPr marL="457200" indent="-342900">
              <a:spcBef>
                <a:spcPts val="0"/>
              </a:spcBef>
              <a:buSzPts val="1800"/>
            </a:pPr>
            <a:endParaRPr lang="en-US"/>
          </a:p>
          <a:p>
            <a:pPr marL="457200" lvl="0" indent="-342900" algn="l">
              <a:spcBef>
                <a:spcPts val="0"/>
              </a:spcBef>
              <a:spcAft>
                <a:spcPts val="0"/>
              </a:spcAft>
              <a:buSzPts val="1800"/>
              <a:buChar char="•"/>
            </a:pPr>
            <a:r>
              <a:rPr lang="en-US"/>
              <a:t>An implementation plan to guide efforts to establish and adopt a common course numbering system that meets the requirements of AB 1111; and</a:t>
            </a:r>
          </a:p>
          <a:p>
            <a:pPr marL="457200" indent="-342900">
              <a:spcBef>
                <a:spcPts val="0"/>
              </a:spcBef>
              <a:buSzPts val="1800"/>
            </a:pPr>
            <a:endParaRPr lang="en-US"/>
          </a:p>
          <a:p>
            <a:pPr marL="457200" lvl="0" indent="-342900" algn="l">
              <a:spcBef>
                <a:spcPts val="0"/>
              </a:spcBef>
              <a:spcAft>
                <a:spcPts val="0"/>
              </a:spcAft>
              <a:buSzPts val="1800"/>
              <a:buChar char="•"/>
            </a:pPr>
            <a:r>
              <a:rPr lang="en-US"/>
              <a:t>An overview of the process and timelines for how each community college campus incorporates common course numbers into its catalog using the adopted common course numbering system.</a:t>
            </a:r>
          </a:p>
          <a:p>
            <a:endParaRPr lang="en-US"/>
          </a:p>
        </p:txBody>
      </p:sp>
      <p:sp>
        <p:nvSpPr>
          <p:cNvPr id="4" name="Google Shape;88;p13">
            <a:extLst>
              <a:ext uri="{FF2B5EF4-FFF2-40B4-BE49-F238E27FC236}">
                <a16:creationId xmlns:a16="http://schemas.microsoft.com/office/drawing/2014/main" id="{A765F153-72CC-2C61-700D-E3AD2AC96AD9}"/>
              </a:ext>
            </a:extLst>
          </p:cNvPr>
          <p:cNvSpPr txBox="1"/>
          <p:nvPr/>
        </p:nvSpPr>
        <p:spPr>
          <a:xfrm>
            <a:off x="5114926" y="6009290"/>
            <a:ext cx="6943274" cy="7386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From Slide 24 of </a:t>
            </a:r>
            <a:r>
              <a:rPr kumimoji="0" lang="en-US" sz="1800" b="0" i="0" u="sng" strike="noStrike" kern="1200" cap="none" spc="0" normalizeH="0" baseline="0" noProof="0">
                <a:ln>
                  <a:noFill/>
                </a:ln>
                <a:solidFill>
                  <a:srgbClr val="007071"/>
                </a:solidFill>
                <a:effectLst/>
                <a:uLnTx/>
                <a:uFillTx/>
                <a:latin typeface="Arial"/>
                <a:ea typeface="+mn-ea"/>
                <a:cs typeface="+mn-cs"/>
                <a:hlinkClick r:id="rId3"/>
              </a:rPr>
              <a:t>Sept. 29, 2022 Task Force Meeting Slide Deck</a:t>
            </a:r>
            <a:endParaRPr kumimoji="0"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Related: </a:t>
            </a:r>
            <a:r>
              <a:rPr kumimoji="0" lang="en-US" sz="1800" b="0" i="0" u="sng" strike="noStrike" kern="1200" cap="none" spc="0" normalizeH="0" baseline="0" noProof="0">
                <a:ln>
                  <a:noFill/>
                </a:ln>
                <a:solidFill>
                  <a:srgbClr val="007071"/>
                </a:solidFill>
                <a:effectLst/>
                <a:uLnTx/>
                <a:uFillTx/>
                <a:latin typeface="Arial"/>
                <a:ea typeface="+mn-ea"/>
                <a:cs typeface="+mn-cs"/>
                <a:hlinkClick r:id="rId4"/>
              </a:rPr>
              <a:t>Task Force Charter</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4821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A8EE95-6374-9F5E-E4CF-FECC9ACC3528}"/>
              </a:ext>
            </a:extLst>
          </p:cNvPr>
          <p:cNvSpPr>
            <a:spLocks noGrp="1"/>
          </p:cNvSpPr>
          <p:nvPr>
            <p:ph type="title"/>
          </p:nvPr>
        </p:nvSpPr>
        <p:spPr>
          <a:xfrm>
            <a:off x="2795450" y="365125"/>
            <a:ext cx="8558349" cy="503867"/>
          </a:xfrm>
        </p:spPr>
        <p:txBody>
          <a:bodyPr>
            <a:normAutofit fontScale="90000"/>
          </a:bodyPr>
          <a:lstStyle/>
          <a:p>
            <a:r>
              <a:rPr lang="en-US"/>
              <a:t>AB 1111: The Timeline</a:t>
            </a:r>
          </a:p>
        </p:txBody>
      </p:sp>
      <p:pic>
        <p:nvPicPr>
          <p:cNvPr id="4" name="Google Shape;97;p14" descr="AB 1111 Timeline table picture">
            <a:extLst>
              <a:ext uri="{FF2B5EF4-FFF2-40B4-BE49-F238E27FC236}">
                <a16:creationId xmlns:a16="http://schemas.microsoft.com/office/drawing/2014/main" id="{3F8D427D-BDD9-B838-8FD7-C78218B300EE}"/>
              </a:ext>
            </a:extLst>
          </p:cNvPr>
          <p:cNvPicPr preferRelativeResize="0"/>
          <p:nvPr/>
        </p:nvPicPr>
        <p:blipFill>
          <a:blip r:embed="rId3"/>
          <a:stretch>
            <a:fillRect/>
          </a:stretch>
        </p:blipFill>
        <p:spPr>
          <a:xfrm>
            <a:off x="877794" y="922707"/>
            <a:ext cx="10478338" cy="5779783"/>
          </a:xfrm>
          <a:prstGeom prst="rect">
            <a:avLst/>
          </a:prstGeom>
          <a:noFill/>
          <a:ln>
            <a:noFill/>
          </a:ln>
        </p:spPr>
      </p:pic>
    </p:spTree>
    <p:extLst>
      <p:ext uri="{BB962C8B-B14F-4D97-AF65-F5344CB8AC3E}">
        <p14:creationId xmlns:p14="http://schemas.microsoft.com/office/powerpoint/2010/main" val="30151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9CAE-50CF-85AC-B2E9-F7311FD9A99E}"/>
              </a:ext>
            </a:extLst>
          </p:cNvPr>
          <p:cNvSpPr>
            <a:spLocks noGrp="1"/>
          </p:cNvSpPr>
          <p:nvPr>
            <p:ph type="title"/>
          </p:nvPr>
        </p:nvSpPr>
        <p:spPr/>
        <p:txBody>
          <a:bodyPr/>
          <a:lstStyle/>
          <a:p>
            <a:r>
              <a:rPr lang="en-US"/>
              <a:t>AB 1111 Task Force: Progress to Date</a:t>
            </a:r>
          </a:p>
        </p:txBody>
      </p:sp>
      <p:sp>
        <p:nvSpPr>
          <p:cNvPr id="3" name="Content Placeholder 2">
            <a:extLst>
              <a:ext uri="{FF2B5EF4-FFF2-40B4-BE49-F238E27FC236}">
                <a16:creationId xmlns:a16="http://schemas.microsoft.com/office/drawing/2014/main" id="{BDA40157-D3B7-493B-488A-30387B6C05F0}"/>
              </a:ext>
            </a:extLst>
          </p:cNvPr>
          <p:cNvSpPr>
            <a:spLocks noGrp="1"/>
          </p:cNvSpPr>
          <p:nvPr>
            <p:ph idx="1"/>
          </p:nvPr>
        </p:nvSpPr>
        <p:spPr/>
        <p:txBody>
          <a:bodyPr/>
          <a:lstStyle/>
          <a:p>
            <a:pPr marL="0" indent="0">
              <a:buNone/>
            </a:pPr>
            <a:r>
              <a:rPr lang="en-US"/>
              <a:t>Three workstreams:</a:t>
            </a:r>
          </a:p>
          <a:p>
            <a:r>
              <a:rPr lang="en-US"/>
              <a:t>Governance</a:t>
            </a:r>
          </a:p>
          <a:p>
            <a:pPr lvl="1"/>
            <a:r>
              <a:rPr lang="en-US"/>
              <a:t>Discussing possibilities for on-going governance structures</a:t>
            </a:r>
          </a:p>
          <a:p>
            <a:r>
              <a:rPr lang="en-US"/>
              <a:t>Alignment</a:t>
            </a:r>
          </a:p>
          <a:p>
            <a:pPr lvl="1"/>
            <a:r>
              <a:rPr lang="en-US"/>
              <a:t>Definitions</a:t>
            </a:r>
          </a:p>
          <a:p>
            <a:pPr lvl="1"/>
            <a:r>
              <a:rPr lang="en-US"/>
              <a:t>Alignments: COR elements to be identical vs similar</a:t>
            </a:r>
          </a:p>
          <a:p>
            <a:pPr lvl="1"/>
            <a:r>
              <a:rPr lang="en-US"/>
              <a:t>Possible taxonomies</a:t>
            </a:r>
          </a:p>
          <a:p>
            <a:r>
              <a:rPr lang="en-US"/>
              <a:t>Technology</a:t>
            </a:r>
          </a:p>
          <a:p>
            <a:pPr lvl="1"/>
            <a:r>
              <a:rPr lang="en-US"/>
              <a:t>Opportunities and Challenges</a:t>
            </a:r>
          </a:p>
        </p:txBody>
      </p:sp>
    </p:spTree>
    <p:extLst>
      <p:ext uri="{BB962C8B-B14F-4D97-AF65-F5344CB8AC3E}">
        <p14:creationId xmlns:p14="http://schemas.microsoft.com/office/powerpoint/2010/main" val="309187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C668-0B79-2475-4FFE-E2A5E9D35ED2}"/>
              </a:ext>
            </a:extLst>
          </p:cNvPr>
          <p:cNvSpPr>
            <a:spLocks noGrp="1"/>
          </p:cNvSpPr>
          <p:nvPr>
            <p:ph type="title"/>
          </p:nvPr>
        </p:nvSpPr>
        <p:spPr/>
        <p:txBody>
          <a:bodyPr/>
          <a:lstStyle/>
          <a:p>
            <a:r>
              <a:rPr lang="en-US"/>
              <a:t>AB 1111 Task Force: Ideas for Alignment</a:t>
            </a:r>
          </a:p>
        </p:txBody>
      </p:sp>
      <p:sp>
        <p:nvSpPr>
          <p:cNvPr id="3" name="Content Placeholder 2">
            <a:extLst>
              <a:ext uri="{FF2B5EF4-FFF2-40B4-BE49-F238E27FC236}">
                <a16:creationId xmlns:a16="http://schemas.microsoft.com/office/drawing/2014/main" id="{87CB082A-DBBB-C868-92AE-27FB2080ACBF}"/>
              </a:ext>
            </a:extLst>
          </p:cNvPr>
          <p:cNvSpPr>
            <a:spLocks noGrp="1"/>
          </p:cNvSpPr>
          <p:nvPr>
            <p:ph idx="1"/>
          </p:nvPr>
        </p:nvSpPr>
        <p:spPr>
          <a:xfrm>
            <a:off x="476739" y="2415993"/>
            <a:ext cx="11199445" cy="3841115"/>
          </a:xfrm>
        </p:spPr>
        <p:txBody>
          <a:bodyPr vert="horz" lIns="91440" tIns="45720" rIns="91440" bIns="45720" rtlCol="0" anchor="t">
            <a:normAutofit fontScale="92500" lnSpcReduction="20000"/>
          </a:bodyPr>
          <a:lstStyle/>
          <a:p>
            <a:pPr marL="0" indent="0">
              <a:buNone/>
            </a:pPr>
            <a:r>
              <a:rPr lang="en-US"/>
              <a:t>Definitions</a:t>
            </a:r>
          </a:p>
          <a:p>
            <a:pPr marL="457200" lvl="1" indent="0">
              <a:buNone/>
            </a:pPr>
            <a:r>
              <a:rPr lang="en-US">
                <a:cs typeface="Arial"/>
              </a:rPr>
              <a:t>Articulation </a:t>
            </a:r>
            <a:endParaRPr lang="en-US">
              <a:solidFill>
                <a:srgbClr val="262626"/>
              </a:solidFill>
              <a:ea typeface="+mn-lt"/>
              <a:cs typeface="+mn-lt"/>
            </a:endParaRPr>
          </a:p>
          <a:p>
            <a:pPr marL="800100" lvl="1" indent="-342900"/>
            <a:r>
              <a:rPr lang="en-US">
                <a:solidFill>
                  <a:srgbClr val="000000"/>
                </a:solidFill>
                <a:ea typeface="+mn-lt"/>
                <a:cs typeface="+mn-lt"/>
              </a:rPr>
              <a:t>The process of developing a formal, written agreement that identifies courses (or sequences of courses) on a “sending” campus that are </a:t>
            </a:r>
            <a:r>
              <a:rPr lang="en-US">
                <a:solidFill>
                  <a:srgbClr val="000000"/>
                </a:solidFill>
                <a:highlight>
                  <a:srgbClr val="FFFF00"/>
                </a:highlight>
                <a:ea typeface="+mn-lt"/>
                <a:cs typeface="+mn-lt"/>
              </a:rPr>
              <a:t>comparable</a:t>
            </a:r>
            <a:r>
              <a:rPr lang="en-US">
                <a:solidFill>
                  <a:srgbClr val="000000"/>
                </a:solidFill>
                <a:ea typeface="+mn-lt"/>
                <a:cs typeface="+mn-lt"/>
              </a:rPr>
              <a:t> to, and acceptable in lieu of, specific courses at a “receiving” campus. </a:t>
            </a:r>
            <a:endParaRPr lang="en-US">
              <a:solidFill>
                <a:srgbClr val="262626"/>
              </a:solidFill>
              <a:ea typeface="+mn-lt"/>
              <a:cs typeface="+mn-lt"/>
            </a:endParaRPr>
          </a:p>
          <a:p>
            <a:pPr marL="800100" lvl="1" indent="-342900"/>
            <a:r>
              <a:rPr lang="en-US">
                <a:solidFill>
                  <a:srgbClr val="000000"/>
                </a:solidFill>
                <a:ea typeface="+mn-lt"/>
                <a:cs typeface="+mn-lt"/>
              </a:rPr>
              <a:t>Adapted from California Intersegmental Articulation Council (CIAC) Handbook, 2013</a:t>
            </a:r>
            <a:endParaRPr lang="en-US">
              <a:solidFill>
                <a:srgbClr val="000000"/>
              </a:solidFill>
              <a:cs typeface="Arial"/>
            </a:endParaRPr>
          </a:p>
          <a:p>
            <a:pPr marL="457200" lvl="1" indent="0">
              <a:buNone/>
            </a:pPr>
            <a:endParaRPr lang="en-US" sz="1100">
              <a:solidFill>
                <a:srgbClr val="000000"/>
              </a:solidFill>
              <a:cs typeface="Arial"/>
            </a:endParaRPr>
          </a:p>
          <a:p>
            <a:pPr marL="457200" lvl="1" indent="0">
              <a:buNone/>
            </a:pPr>
            <a:endParaRPr lang="en-US" sz="1100">
              <a:solidFill>
                <a:srgbClr val="000000"/>
              </a:solidFill>
              <a:cs typeface="Arial"/>
            </a:endParaRPr>
          </a:p>
          <a:p>
            <a:pPr marL="457200" lvl="1" indent="0">
              <a:buNone/>
            </a:pPr>
            <a:r>
              <a:rPr lang="en-US">
                <a:cs typeface="Arial"/>
              </a:rPr>
              <a:t>Comparable</a:t>
            </a:r>
          </a:p>
          <a:p>
            <a:pPr marL="800100" lvl="1" indent="-342900"/>
            <a:r>
              <a:rPr lang="en-US">
                <a:cs typeface="Arial"/>
              </a:rPr>
              <a:t>Course (as a whole) has a </a:t>
            </a:r>
            <a:r>
              <a:rPr lang="en-US">
                <a:solidFill>
                  <a:srgbClr val="262626"/>
                </a:solidFill>
                <a:highlight>
                  <a:srgbClr val="FFFF00"/>
                </a:highlight>
                <a:cs typeface="Arial"/>
              </a:rPr>
              <a:t>minimum standard</a:t>
            </a:r>
            <a:r>
              <a:rPr lang="en-US">
                <a:cs typeface="Arial"/>
              </a:rPr>
              <a:t> in common with another course, as demonstrated by </a:t>
            </a:r>
            <a:r>
              <a:rPr lang="en-US">
                <a:solidFill>
                  <a:srgbClr val="262626"/>
                </a:solidFill>
                <a:highlight>
                  <a:srgbClr val="FFFF00"/>
                </a:highlight>
                <a:cs typeface="Arial"/>
              </a:rPr>
              <a:t>elements</a:t>
            </a:r>
            <a:r>
              <a:rPr lang="en-US">
                <a:cs typeface="Arial"/>
              </a:rPr>
              <a:t> included in the </a:t>
            </a:r>
            <a:r>
              <a:rPr lang="en-US">
                <a:solidFill>
                  <a:srgbClr val="262626"/>
                </a:solidFill>
                <a:highlight>
                  <a:srgbClr val="FFFF00"/>
                </a:highlight>
                <a:cs typeface="Arial"/>
              </a:rPr>
              <a:t>CCN Descriptor</a:t>
            </a:r>
            <a:r>
              <a:rPr lang="en-US">
                <a:cs typeface="Arial"/>
              </a:rPr>
              <a:t>, to the degree needed for the course to be accepted in lieu of the receiving institution's course.</a:t>
            </a:r>
          </a:p>
          <a:p>
            <a:pPr marL="1257300" lvl="2" indent="-342900"/>
            <a:r>
              <a:rPr lang="en-US">
                <a:cs typeface="Arial"/>
              </a:rPr>
              <a:t>Minimum standards</a:t>
            </a:r>
          </a:p>
          <a:p>
            <a:pPr marL="1714500" lvl="3" indent="-342900"/>
            <a:r>
              <a:rPr lang="en-US" sz="1800">
                <a:cs typeface="Arial"/>
              </a:rPr>
              <a:t>Course elements (i.e. course title, prefix, number, units, pre-requisites)</a:t>
            </a:r>
          </a:p>
          <a:p>
            <a:pPr marL="1714500" lvl="3" indent="-342900"/>
            <a:r>
              <a:rPr lang="en-US" sz="1800">
                <a:cs typeface="Arial"/>
              </a:rPr>
              <a:t>CCN Descriptors (an extension of C-ID) - CCC, CSU, privates, and UC faculty create, review, and update descriptors</a:t>
            </a: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134091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960C-C53E-16A7-7583-B343B281A134}"/>
              </a:ext>
            </a:extLst>
          </p:cNvPr>
          <p:cNvSpPr>
            <a:spLocks noGrp="1"/>
          </p:cNvSpPr>
          <p:nvPr>
            <p:ph type="title"/>
          </p:nvPr>
        </p:nvSpPr>
        <p:spPr>
          <a:xfrm>
            <a:off x="2795450" y="365125"/>
            <a:ext cx="9171091" cy="1685744"/>
          </a:xfrm>
        </p:spPr>
        <p:txBody>
          <a:bodyPr/>
          <a:lstStyle/>
          <a:p>
            <a:pPr>
              <a:spcBef>
                <a:spcPts val="1000"/>
              </a:spcBef>
            </a:pPr>
            <a:r>
              <a:rPr lang="en-US" sz="3400"/>
              <a:t>Common Course Elements in CCN Descriptor </a:t>
            </a:r>
            <a:br>
              <a:rPr lang="en-US" sz="3400"/>
            </a:br>
            <a:r>
              <a:rPr lang="en-US" sz="3400">
                <a:latin typeface="Georgia"/>
                <a:cs typeface="Arial"/>
              </a:rPr>
              <a:t>(Current Ideas Under Discussion)</a:t>
            </a:r>
          </a:p>
          <a:p>
            <a:pPr>
              <a:spcBef>
                <a:spcPts val="1000"/>
              </a:spcBef>
            </a:pPr>
            <a:endParaRPr lang="en-US" sz="1700">
              <a:solidFill>
                <a:srgbClr val="262626"/>
              </a:solidFill>
              <a:latin typeface="Arial"/>
              <a:cs typeface="Arial"/>
            </a:endParaRPr>
          </a:p>
        </p:txBody>
      </p:sp>
      <p:graphicFrame>
        <p:nvGraphicFramePr>
          <p:cNvPr id="9" name="Content Placeholder 8">
            <a:extLst>
              <a:ext uri="{FF2B5EF4-FFF2-40B4-BE49-F238E27FC236}">
                <a16:creationId xmlns:a16="http://schemas.microsoft.com/office/drawing/2014/main" id="{84B68A15-5D55-0A38-D261-6E2BC885E442}"/>
              </a:ext>
            </a:extLst>
          </p:cNvPr>
          <p:cNvGraphicFramePr>
            <a:graphicFrameLocks noGrp="1"/>
          </p:cNvGraphicFramePr>
          <p:nvPr>
            <p:ph idx="1"/>
            <p:extLst/>
          </p:nvPr>
        </p:nvGraphicFramePr>
        <p:xfrm>
          <a:off x="354904" y="2411260"/>
          <a:ext cx="10145742" cy="3695065"/>
        </p:xfrm>
        <a:graphic>
          <a:graphicData uri="http://schemas.openxmlformats.org/drawingml/2006/table">
            <a:tbl>
              <a:tblPr firstRow="1" bandRow="1">
                <a:tableStyleId>{5C22544A-7EE6-4342-B048-85BDC9FD1C3A}</a:tableStyleId>
              </a:tblPr>
              <a:tblGrid>
                <a:gridCol w="3549955">
                  <a:extLst>
                    <a:ext uri="{9D8B030D-6E8A-4147-A177-3AD203B41FA5}">
                      <a16:colId xmlns:a16="http://schemas.microsoft.com/office/drawing/2014/main" val="3945232694"/>
                    </a:ext>
                  </a:extLst>
                </a:gridCol>
                <a:gridCol w="2985747">
                  <a:extLst>
                    <a:ext uri="{9D8B030D-6E8A-4147-A177-3AD203B41FA5}">
                      <a16:colId xmlns:a16="http://schemas.microsoft.com/office/drawing/2014/main" val="633591889"/>
                    </a:ext>
                  </a:extLst>
                </a:gridCol>
                <a:gridCol w="3610040">
                  <a:extLst>
                    <a:ext uri="{9D8B030D-6E8A-4147-A177-3AD203B41FA5}">
                      <a16:colId xmlns:a16="http://schemas.microsoft.com/office/drawing/2014/main" val="670541562"/>
                    </a:ext>
                  </a:extLst>
                </a:gridCol>
              </a:tblGrid>
              <a:tr h="266065">
                <a:tc gridSpan="2">
                  <a:txBody>
                    <a:bodyPr/>
                    <a:lstStyle/>
                    <a:p>
                      <a:pPr algn="ctr" fontAlgn="t">
                        <a:spcAft>
                          <a:spcPts val="0"/>
                        </a:spcAft>
                      </a:pPr>
                      <a:r>
                        <a:rPr lang="en-US" sz="1600">
                          <a:effectLst/>
                        </a:rPr>
                        <a:t>Common Course Elements</a:t>
                      </a:r>
                      <a:endParaRPr lang="en-US">
                        <a:effectLst/>
                      </a:endParaRPr>
                    </a:p>
                  </a:txBody>
                  <a:tcPr marL="64135" marR="64135" marT="42545" marB="42545"/>
                </a:tc>
                <a:tc hMerge="1">
                  <a:txBody>
                    <a:bodyPr/>
                    <a:lstStyle/>
                    <a:p>
                      <a:endParaRPr lang="en-US"/>
                    </a:p>
                  </a:txBody>
                  <a:tcPr/>
                </a:tc>
                <a:tc>
                  <a:txBody>
                    <a:bodyPr/>
                    <a:lstStyle/>
                    <a:p>
                      <a:pPr algn="ctr" fontAlgn="t">
                        <a:spcAft>
                          <a:spcPts val="0"/>
                        </a:spcAft>
                      </a:pPr>
                      <a:r>
                        <a:rPr lang="en-US" sz="1600">
                          <a:effectLst/>
                        </a:rPr>
                        <a:t>Element Classification</a:t>
                      </a:r>
                      <a:endParaRPr lang="en-US">
                        <a:effectLst/>
                      </a:endParaRPr>
                    </a:p>
                  </a:txBody>
                  <a:tcPr marL="64135" marR="64135" marT="42545" marB="42545"/>
                </a:tc>
                <a:extLst>
                  <a:ext uri="{0D108BD9-81ED-4DB2-BD59-A6C34878D82A}">
                    <a16:rowId xmlns:a16="http://schemas.microsoft.com/office/drawing/2014/main" val="2644392027"/>
                  </a:ext>
                </a:extLst>
              </a:tr>
              <a:tr h="241300">
                <a:tc gridSpan="2">
                  <a:txBody>
                    <a:bodyPr/>
                    <a:lstStyle/>
                    <a:p>
                      <a:pPr fontAlgn="t">
                        <a:spcAft>
                          <a:spcPts val="0"/>
                        </a:spcAft>
                      </a:pPr>
                      <a:r>
                        <a:rPr lang="en-US" sz="1400" b="1">
                          <a:effectLst/>
                        </a:rPr>
                        <a:t>Course Number</a:t>
                      </a:r>
                      <a:endParaRPr lang="en-US" b="1">
                        <a:effectLst/>
                      </a:endParaRPr>
                    </a:p>
                  </a:txBody>
                  <a:tcPr marL="64135" marR="64135" marT="42545" marB="42545"/>
                </a:tc>
                <a:tc hMerge="1">
                  <a:txBody>
                    <a:bodyPr/>
                    <a:lstStyle/>
                    <a:p>
                      <a:endParaRPr lang="en-US"/>
                    </a:p>
                  </a:txBody>
                  <a:tcPr/>
                </a:tc>
                <a:tc>
                  <a:txBody>
                    <a:bodyPr/>
                    <a:lstStyle/>
                    <a:p>
                      <a:pPr fontAlgn="ctr">
                        <a:spcAft>
                          <a:spcPts val="0"/>
                        </a:spcAft>
                      </a:pPr>
                      <a:r>
                        <a:rPr lang="en-US" sz="1400">
                          <a:effectLst/>
                        </a:rPr>
                        <a:t>Identical</a:t>
                      </a:r>
                      <a:endParaRPr lang="en-US">
                        <a:effectLst/>
                      </a:endParaRPr>
                    </a:p>
                  </a:txBody>
                  <a:tcPr marL="64135" marR="64135" marT="42545" marB="42545" anchor="ctr"/>
                </a:tc>
                <a:extLst>
                  <a:ext uri="{0D108BD9-81ED-4DB2-BD59-A6C34878D82A}">
                    <a16:rowId xmlns:a16="http://schemas.microsoft.com/office/drawing/2014/main" val="1141276828"/>
                  </a:ext>
                </a:extLst>
              </a:tr>
              <a:tr h="241300">
                <a:tc gridSpan="2">
                  <a:txBody>
                    <a:bodyPr/>
                    <a:lstStyle/>
                    <a:p>
                      <a:pPr fontAlgn="t">
                        <a:spcAft>
                          <a:spcPts val="0"/>
                        </a:spcAft>
                      </a:pPr>
                      <a:r>
                        <a:rPr lang="en-US" sz="1400" b="1">
                          <a:effectLst/>
                        </a:rPr>
                        <a:t>Course Title</a:t>
                      </a:r>
                      <a:endParaRPr lang="en-US" b="1">
                        <a:effectLst/>
                      </a:endParaRPr>
                    </a:p>
                  </a:txBody>
                  <a:tcPr marL="64135" marR="64135" marT="42545" marB="42545"/>
                </a:tc>
                <a:tc hMerge="1">
                  <a:txBody>
                    <a:bodyPr/>
                    <a:lstStyle/>
                    <a:p>
                      <a:endParaRPr lang="en-US"/>
                    </a:p>
                  </a:txBody>
                  <a:tcPr/>
                </a:tc>
                <a:tc>
                  <a:txBody>
                    <a:bodyPr/>
                    <a:lstStyle/>
                    <a:p>
                      <a:pPr fontAlgn="ctr">
                        <a:spcAft>
                          <a:spcPts val="0"/>
                        </a:spcAft>
                      </a:pPr>
                      <a:r>
                        <a:rPr lang="en-US" sz="1400">
                          <a:effectLst/>
                        </a:rPr>
                        <a:t>Identical</a:t>
                      </a:r>
                      <a:endParaRPr lang="en-US">
                        <a:effectLst/>
                      </a:endParaRPr>
                    </a:p>
                  </a:txBody>
                  <a:tcPr marL="64135" marR="64135" marT="42545" marB="42545" anchor="ctr"/>
                </a:tc>
                <a:extLst>
                  <a:ext uri="{0D108BD9-81ED-4DB2-BD59-A6C34878D82A}">
                    <a16:rowId xmlns:a16="http://schemas.microsoft.com/office/drawing/2014/main" val="1386292867"/>
                  </a:ext>
                </a:extLst>
              </a:tr>
              <a:tr h="387350">
                <a:tc gridSpan="2">
                  <a:txBody>
                    <a:bodyPr/>
                    <a:lstStyle/>
                    <a:p>
                      <a:pPr fontAlgn="t">
                        <a:spcAft>
                          <a:spcPts val="0"/>
                        </a:spcAft>
                      </a:pPr>
                      <a:r>
                        <a:rPr lang="en-US" sz="1400" b="1">
                          <a:effectLst/>
                        </a:rPr>
                        <a:t>Unit Amount</a:t>
                      </a:r>
                      <a:endParaRPr lang="en-US" b="1">
                        <a:effectLst/>
                      </a:endParaRPr>
                    </a:p>
                  </a:txBody>
                  <a:tcPr marL="64135" marR="64135" marT="42545" marB="42545"/>
                </a:tc>
                <a:tc hMerge="1">
                  <a:txBody>
                    <a:bodyPr/>
                    <a:lstStyle/>
                    <a:p>
                      <a:endParaRPr lang="en-US"/>
                    </a:p>
                  </a:txBody>
                  <a:tcPr/>
                </a:tc>
                <a:tc>
                  <a:txBody>
                    <a:bodyPr/>
                    <a:lstStyle/>
                    <a:p>
                      <a:pPr fontAlgn="ctr">
                        <a:spcAft>
                          <a:spcPts val="0"/>
                        </a:spcAft>
                      </a:pPr>
                      <a:r>
                        <a:rPr lang="en-US" sz="1400">
                          <a:effectLst/>
                        </a:rPr>
                        <a:t>Adheres to an established minimum</a:t>
                      </a:r>
                      <a:endParaRPr lang="en-US">
                        <a:effectLst/>
                      </a:endParaRPr>
                    </a:p>
                  </a:txBody>
                  <a:tcPr marL="64135" marR="64135" marT="42545" marB="42545" anchor="ctr"/>
                </a:tc>
                <a:extLst>
                  <a:ext uri="{0D108BD9-81ED-4DB2-BD59-A6C34878D82A}">
                    <a16:rowId xmlns:a16="http://schemas.microsoft.com/office/drawing/2014/main" val="2685291993"/>
                  </a:ext>
                </a:extLst>
              </a:tr>
              <a:tr h="241300">
                <a:tc rowSpan="2">
                  <a:txBody>
                    <a:bodyPr/>
                    <a:lstStyle/>
                    <a:p>
                      <a:pPr fontAlgn="ctr">
                        <a:spcAft>
                          <a:spcPts val="0"/>
                        </a:spcAft>
                      </a:pPr>
                      <a:r>
                        <a:rPr lang="en-US" sz="1400" b="1">
                          <a:effectLst/>
                        </a:rPr>
                        <a:t>Course Description </a:t>
                      </a:r>
                      <a:endParaRPr lang="en-US" b="1">
                        <a:effectLst/>
                      </a:endParaRPr>
                    </a:p>
                  </a:txBody>
                  <a:tcPr marL="64135" marR="64135" marT="42545" marB="42545" anchor="ctr"/>
                </a:tc>
                <a:tc>
                  <a:txBody>
                    <a:bodyPr/>
                    <a:lstStyle/>
                    <a:p>
                      <a:pPr fontAlgn="t">
                        <a:spcAft>
                          <a:spcPts val="0"/>
                        </a:spcAft>
                      </a:pPr>
                      <a:r>
                        <a:rPr lang="en-US" sz="1400">
                          <a:effectLst/>
                        </a:rPr>
                        <a:t>Part 1:  Required</a:t>
                      </a:r>
                      <a:endParaRPr lang="en-US">
                        <a:effectLst/>
                      </a:endParaRPr>
                    </a:p>
                  </a:txBody>
                  <a:tcPr marL="64135" marR="64135" marT="42545" marB="42545"/>
                </a:tc>
                <a:tc>
                  <a:txBody>
                    <a:bodyPr/>
                    <a:lstStyle/>
                    <a:p>
                      <a:pPr fontAlgn="ctr">
                        <a:spcAft>
                          <a:spcPts val="0"/>
                        </a:spcAft>
                      </a:pPr>
                      <a:r>
                        <a:rPr lang="en-US" sz="1400">
                          <a:effectLst/>
                        </a:rPr>
                        <a:t>Identical</a:t>
                      </a:r>
                      <a:endParaRPr lang="en-US">
                        <a:effectLst/>
                      </a:endParaRPr>
                    </a:p>
                  </a:txBody>
                  <a:tcPr marL="64135" marR="64135" marT="42545" marB="42545" anchor="ctr"/>
                </a:tc>
                <a:extLst>
                  <a:ext uri="{0D108BD9-81ED-4DB2-BD59-A6C34878D82A}">
                    <a16:rowId xmlns:a16="http://schemas.microsoft.com/office/drawing/2014/main" val="2316459465"/>
                  </a:ext>
                </a:extLst>
              </a:tr>
              <a:tr h="387350">
                <a:tc vMerge="1">
                  <a:txBody>
                    <a:bodyPr/>
                    <a:lstStyle/>
                    <a:p>
                      <a:endParaRPr lang="en-US"/>
                    </a:p>
                  </a:txBody>
                  <a:tcPr/>
                </a:tc>
                <a:tc>
                  <a:txBody>
                    <a:bodyPr/>
                    <a:lstStyle/>
                    <a:p>
                      <a:pPr fontAlgn="t">
                        <a:spcAft>
                          <a:spcPts val="0"/>
                        </a:spcAft>
                      </a:pPr>
                      <a:r>
                        <a:rPr lang="en-US" sz="1400">
                          <a:effectLst/>
                        </a:rPr>
                        <a:t>Part 2: Optional</a:t>
                      </a:r>
                      <a:endParaRPr lang="en-US">
                        <a:effectLst/>
                      </a:endParaRPr>
                    </a:p>
                  </a:txBody>
                  <a:tcPr marL="64135" marR="64135" marT="42545" marB="42545"/>
                </a:tc>
                <a:tc>
                  <a:txBody>
                    <a:bodyPr/>
                    <a:lstStyle/>
                    <a:p>
                      <a:pPr fontAlgn="ctr">
                        <a:spcAft>
                          <a:spcPts val="0"/>
                        </a:spcAft>
                      </a:pPr>
                      <a:r>
                        <a:rPr lang="en-US" sz="1400">
                          <a:effectLst/>
                        </a:rPr>
                        <a:t>Expanded - local college discretion</a:t>
                      </a:r>
                      <a:endParaRPr lang="en-US">
                        <a:effectLst/>
                      </a:endParaRPr>
                    </a:p>
                  </a:txBody>
                  <a:tcPr marL="64135" marR="64135" marT="42545" marB="42545" anchor="ctr"/>
                </a:tc>
                <a:extLst>
                  <a:ext uri="{0D108BD9-81ED-4DB2-BD59-A6C34878D82A}">
                    <a16:rowId xmlns:a16="http://schemas.microsoft.com/office/drawing/2014/main" val="1447100682"/>
                  </a:ext>
                </a:extLst>
              </a:tr>
              <a:tr h="241300">
                <a:tc gridSpan="2">
                  <a:txBody>
                    <a:bodyPr/>
                    <a:lstStyle/>
                    <a:p>
                      <a:pPr fontAlgn="t">
                        <a:spcAft>
                          <a:spcPts val="0"/>
                        </a:spcAft>
                      </a:pPr>
                      <a:r>
                        <a:rPr lang="en-US" sz="1400" b="1">
                          <a:effectLst/>
                        </a:rPr>
                        <a:t>Prerequisites</a:t>
                      </a:r>
                      <a:endParaRPr lang="en-US" b="1">
                        <a:effectLst/>
                      </a:endParaRPr>
                    </a:p>
                  </a:txBody>
                  <a:tcPr marL="64135" marR="64135" marT="42545" marB="42545"/>
                </a:tc>
                <a:tc hMerge="1">
                  <a:txBody>
                    <a:bodyPr/>
                    <a:lstStyle/>
                    <a:p>
                      <a:endParaRPr lang="en-US"/>
                    </a:p>
                  </a:txBody>
                  <a:tcPr/>
                </a:tc>
                <a:tc>
                  <a:txBody>
                    <a:bodyPr/>
                    <a:lstStyle/>
                    <a:p>
                      <a:pPr fontAlgn="ctr">
                        <a:spcAft>
                          <a:spcPts val="0"/>
                        </a:spcAft>
                      </a:pPr>
                      <a:r>
                        <a:rPr lang="en-US" sz="1400">
                          <a:effectLst/>
                        </a:rPr>
                        <a:t>Identical</a:t>
                      </a:r>
                      <a:endParaRPr lang="en-US">
                        <a:effectLst/>
                      </a:endParaRPr>
                    </a:p>
                  </a:txBody>
                  <a:tcPr marL="64135" marR="64135" marT="42545" marB="42545" anchor="ctr"/>
                </a:tc>
                <a:extLst>
                  <a:ext uri="{0D108BD9-81ED-4DB2-BD59-A6C34878D82A}">
                    <a16:rowId xmlns:a16="http://schemas.microsoft.com/office/drawing/2014/main" val="4243676778"/>
                  </a:ext>
                </a:extLst>
              </a:tr>
              <a:tr h="241300">
                <a:tc rowSpan="2">
                  <a:txBody>
                    <a:bodyPr/>
                    <a:lstStyle/>
                    <a:p>
                      <a:pPr fontAlgn="ctr">
                        <a:spcAft>
                          <a:spcPts val="0"/>
                        </a:spcAft>
                      </a:pPr>
                      <a:r>
                        <a:rPr lang="en-US" sz="1400" b="1">
                          <a:effectLst/>
                        </a:rPr>
                        <a:t>Course Content </a:t>
                      </a:r>
                      <a:endParaRPr lang="en-US" b="1">
                        <a:effectLst/>
                      </a:endParaRPr>
                    </a:p>
                  </a:txBody>
                  <a:tcPr marL="64135" marR="64135" marT="42545" marB="42545" anchor="ctr"/>
                </a:tc>
                <a:tc>
                  <a:txBody>
                    <a:bodyPr/>
                    <a:lstStyle/>
                    <a:p>
                      <a:pPr fontAlgn="t">
                        <a:spcAft>
                          <a:spcPts val="0"/>
                        </a:spcAft>
                      </a:pPr>
                      <a:r>
                        <a:rPr lang="en-US" sz="1400">
                          <a:effectLst/>
                        </a:rPr>
                        <a:t>Required Topics</a:t>
                      </a:r>
                      <a:endParaRPr lang="en-US">
                        <a:effectLst/>
                      </a:endParaRPr>
                    </a:p>
                  </a:txBody>
                  <a:tcPr marL="64135" marR="64135" marT="42545" marB="42545"/>
                </a:tc>
                <a:tc>
                  <a:txBody>
                    <a:bodyPr/>
                    <a:lstStyle/>
                    <a:p>
                      <a:pPr fontAlgn="ctr">
                        <a:spcAft>
                          <a:spcPts val="0"/>
                        </a:spcAft>
                      </a:pPr>
                      <a:r>
                        <a:rPr lang="en-US" sz="1400">
                          <a:effectLst/>
                        </a:rPr>
                        <a:t>Equivalent</a:t>
                      </a:r>
                      <a:endParaRPr lang="en-US">
                        <a:effectLst/>
                      </a:endParaRPr>
                    </a:p>
                  </a:txBody>
                  <a:tcPr marL="64135" marR="64135" marT="42545" marB="42545" anchor="ctr"/>
                </a:tc>
                <a:extLst>
                  <a:ext uri="{0D108BD9-81ED-4DB2-BD59-A6C34878D82A}">
                    <a16:rowId xmlns:a16="http://schemas.microsoft.com/office/drawing/2014/main" val="467175591"/>
                  </a:ext>
                </a:extLst>
              </a:tr>
              <a:tr h="387350">
                <a:tc vMerge="1">
                  <a:txBody>
                    <a:bodyPr/>
                    <a:lstStyle/>
                    <a:p>
                      <a:endParaRPr lang="en-US"/>
                    </a:p>
                  </a:txBody>
                  <a:tcPr/>
                </a:tc>
                <a:tc>
                  <a:txBody>
                    <a:bodyPr/>
                    <a:lstStyle/>
                    <a:p>
                      <a:pPr fontAlgn="t">
                        <a:spcAft>
                          <a:spcPts val="0"/>
                        </a:spcAft>
                      </a:pPr>
                      <a:r>
                        <a:rPr lang="en-US" sz="1400">
                          <a:effectLst/>
                        </a:rPr>
                        <a:t>Optional Additional Topics</a:t>
                      </a:r>
                      <a:endParaRPr lang="en-US">
                        <a:effectLst/>
                      </a:endParaRPr>
                    </a:p>
                  </a:txBody>
                  <a:tcPr marL="64135" marR="64135" marT="42545" marB="42545"/>
                </a:tc>
                <a:tc>
                  <a:txBody>
                    <a:bodyPr/>
                    <a:lstStyle/>
                    <a:p>
                      <a:pPr fontAlgn="ctr">
                        <a:spcAft>
                          <a:spcPts val="0"/>
                        </a:spcAft>
                      </a:pPr>
                      <a:r>
                        <a:rPr lang="en-US" sz="1400">
                          <a:effectLst/>
                        </a:rPr>
                        <a:t>Expanded - local college discretion</a:t>
                      </a:r>
                      <a:endParaRPr lang="en-US">
                        <a:effectLst/>
                      </a:endParaRPr>
                    </a:p>
                  </a:txBody>
                  <a:tcPr marL="64135" marR="64135" marT="42545" marB="42545" anchor="ctr"/>
                </a:tc>
                <a:extLst>
                  <a:ext uri="{0D108BD9-81ED-4DB2-BD59-A6C34878D82A}">
                    <a16:rowId xmlns:a16="http://schemas.microsoft.com/office/drawing/2014/main" val="664859564"/>
                  </a:ext>
                </a:extLst>
              </a:tr>
              <a:tr h="241300">
                <a:tc rowSpan="2">
                  <a:txBody>
                    <a:bodyPr/>
                    <a:lstStyle/>
                    <a:p>
                      <a:pPr fontAlgn="ctr">
                        <a:spcAft>
                          <a:spcPts val="0"/>
                        </a:spcAft>
                      </a:pPr>
                      <a:r>
                        <a:rPr lang="en-US" sz="1400" b="1">
                          <a:effectLst/>
                        </a:rPr>
                        <a:t>Student Learning Objectives</a:t>
                      </a:r>
                      <a:endParaRPr lang="en-US" b="1">
                        <a:effectLst/>
                      </a:endParaRPr>
                    </a:p>
                  </a:txBody>
                  <a:tcPr marL="64135" marR="64135" marT="42545" marB="42545" anchor="ctr"/>
                </a:tc>
                <a:tc>
                  <a:txBody>
                    <a:bodyPr/>
                    <a:lstStyle/>
                    <a:p>
                      <a:pPr fontAlgn="t">
                        <a:spcAft>
                          <a:spcPts val="0"/>
                        </a:spcAft>
                      </a:pPr>
                      <a:r>
                        <a:rPr lang="en-US" sz="1400">
                          <a:effectLst/>
                        </a:rPr>
                        <a:t>Required Objectives</a:t>
                      </a:r>
                      <a:endParaRPr lang="en-US">
                        <a:effectLst/>
                      </a:endParaRPr>
                    </a:p>
                  </a:txBody>
                  <a:tcPr marL="64135" marR="64135" marT="42545" marB="42545"/>
                </a:tc>
                <a:tc>
                  <a:txBody>
                    <a:bodyPr/>
                    <a:lstStyle/>
                    <a:p>
                      <a:pPr fontAlgn="ctr">
                        <a:spcAft>
                          <a:spcPts val="0"/>
                        </a:spcAft>
                      </a:pPr>
                      <a:r>
                        <a:rPr lang="en-US" sz="1400">
                          <a:effectLst/>
                        </a:rPr>
                        <a:t>Equivalent</a:t>
                      </a:r>
                      <a:endParaRPr lang="en-US">
                        <a:effectLst/>
                      </a:endParaRPr>
                    </a:p>
                  </a:txBody>
                  <a:tcPr marL="64135" marR="64135" marT="42545" marB="42545" anchor="ctr"/>
                </a:tc>
                <a:extLst>
                  <a:ext uri="{0D108BD9-81ED-4DB2-BD59-A6C34878D82A}">
                    <a16:rowId xmlns:a16="http://schemas.microsoft.com/office/drawing/2014/main" val="3982520858"/>
                  </a:ext>
                </a:extLst>
              </a:tr>
              <a:tr h="413385">
                <a:tc vMerge="1">
                  <a:txBody>
                    <a:bodyPr/>
                    <a:lstStyle/>
                    <a:p>
                      <a:endParaRPr lang="en-US"/>
                    </a:p>
                  </a:txBody>
                  <a:tcPr/>
                </a:tc>
                <a:tc>
                  <a:txBody>
                    <a:bodyPr/>
                    <a:lstStyle/>
                    <a:p>
                      <a:pPr fontAlgn="t">
                        <a:spcAft>
                          <a:spcPts val="0"/>
                        </a:spcAft>
                      </a:pPr>
                      <a:r>
                        <a:rPr lang="en-US" sz="1400">
                          <a:effectLst/>
                        </a:rPr>
                        <a:t>Optional Additional Objectives</a:t>
                      </a:r>
                      <a:endParaRPr lang="en-US">
                        <a:effectLst/>
                      </a:endParaRPr>
                    </a:p>
                  </a:txBody>
                  <a:tcPr marL="64135" marR="64135" marT="42545" marB="42545"/>
                </a:tc>
                <a:tc>
                  <a:txBody>
                    <a:bodyPr/>
                    <a:lstStyle/>
                    <a:p>
                      <a:pPr fontAlgn="ctr">
                        <a:spcAft>
                          <a:spcPts val="0"/>
                        </a:spcAft>
                      </a:pPr>
                      <a:r>
                        <a:rPr lang="en-US" sz="1400" dirty="0">
                          <a:effectLst/>
                        </a:rPr>
                        <a:t>Expanded - local college discretion</a:t>
                      </a:r>
                      <a:endParaRPr lang="en-US" dirty="0">
                        <a:effectLst/>
                      </a:endParaRPr>
                    </a:p>
                  </a:txBody>
                  <a:tcPr marL="64135" marR="64135" marT="42545" marB="42545" anchor="ctr"/>
                </a:tc>
                <a:extLst>
                  <a:ext uri="{0D108BD9-81ED-4DB2-BD59-A6C34878D82A}">
                    <a16:rowId xmlns:a16="http://schemas.microsoft.com/office/drawing/2014/main" val="673014185"/>
                  </a:ext>
                </a:extLst>
              </a:tr>
            </a:tbl>
          </a:graphicData>
        </a:graphic>
      </p:graphicFrame>
      <p:sp>
        <p:nvSpPr>
          <p:cNvPr id="6" name="TextBox 5">
            <a:extLst>
              <a:ext uri="{FF2B5EF4-FFF2-40B4-BE49-F238E27FC236}">
                <a16:creationId xmlns:a16="http://schemas.microsoft.com/office/drawing/2014/main" id="{B3FB4B6E-2441-B8A6-F3CB-34A5DA77125B}"/>
              </a:ext>
            </a:extLst>
          </p:cNvPr>
          <p:cNvSpPr txBox="1"/>
          <p:nvPr/>
        </p:nvSpPr>
        <p:spPr>
          <a:xfrm>
            <a:off x="10530562" y="2744751"/>
            <a:ext cx="15611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Arial"/>
                <a:ea typeface="+mn-ea"/>
                <a:cs typeface="Arial"/>
              </a:rPr>
              <a:t>Identical – </a:t>
            </a:r>
            <a:r>
              <a:rPr kumimoji="0" lang="en-US" sz="1200" b="0" i="0" u="none" strike="noStrike" kern="1200" cap="none" spc="0" normalizeH="0" baseline="0" noProof="0">
                <a:ln>
                  <a:noFill/>
                </a:ln>
                <a:solidFill>
                  <a:srgbClr val="000000"/>
                </a:solidFill>
                <a:effectLst/>
                <a:uLnTx/>
                <a:uFillTx/>
                <a:latin typeface="Arial"/>
                <a:ea typeface="+mn-ea"/>
                <a:cs typeface="Arial"/>
              </a:rPr>
              <a:t>exactly the same</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Box 6">
            <a:extLst>
              <a:ext uri="{FF2B5EF4-FFF2-40B4-BE49-F238E27FC236}">
                <a16:creationId xmlns:a16="http://schemas.microsoft.com/office/drawing/2014/main" id="{8671B2FA-0B19-4C31-3349-9092B3FA5BAA}"/>
              </a:ext>
            </a:extLst>
          </p:cNvPr>
          <p:cNvSpPr txBox="1"/>
          <p:nvPr/>
        </p:nvSpPr>
        <p:spPr>
          <a:xfrm>
            <a:off x="10501254" y="4667149"/>
            <a:ext cx="15904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Arial"/>
                <a:ea typeface="+mn-ea"/>
                <a:cs typeface="Arial"/>
              </a:rPr>
              <a:t>Equivalent</a:t>
            </a:r>
            <a:r>
              <a:rPr kumimoji="0" lang="en-US" sz="1200" b="0" i="0" u="none" strike="noStrike" kern="1200" cap="none" spc="0" normalizeH="0" baseline="0" noProof="0">
                <a:ln>
                  <a:noFill/>
                </a:ln>
                <a:solidFill>
                  <a:srgbClr val="000000"/>
                </a:solidFill>
                <a:effectLst/>
                <a:uLnTx/>
                <a:uFillTx/>
                <a:latin typeface="Arial"/>
                <a:ea typeface="+mn-ea"/>
                <a:cs typeface="Arial"/>
              </a:rPr>
              <a:t> – hold equal weight, worth, and value but are not identical</a:t>
            </a:r>
          </a:p>
        </p:txBody>
      </p:sp>
    </p:spTree>
    <p:extLst>
      <p:ext uri="{BB962C8B-B14F-4D97-AF65-F5344CB8AC3E}">
        <p14:creationId xmlns:p14="http://schemas.microsoft.com/office/powerpoint/2010/main" val="92406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DAD0-7623-9B5D-2194-2D5F0CD9D2E1}"/>
              </a:ext>
            </a:extLst>
          </p:cNvPr>
          <p:cNvSpPr>
            <a:spLocks noGrp="1"/>
          </p:cNvSpPr>
          <p:nvPr>
            <p:ph type="title"/>
          </p:nvPr>
        </p:nvSpPr>
        <p:spPr/>
        <p:txBody>
          <a:bodyPr/>
          <a:lstStyle/>
          <a:p>
            <a:r>
              <a:rPr lang="en-US"/>
              <a:t>AB 1111 Task Force: Next Steps</a:t>
            </a:r>
          </a:p>
        </p:txBody>
      </p:sp>
      <p:sp>
        <p:nvSpPr>
          <p:cNvPr id="3" name="Content Placeholder 2">
            <a:extLst>
              <a:ext uri="{FF2B5EF4-FFF2-40B4-BE49-F238E27FC236}">
                <a16:creationId xmlns:a16="http://schemas.microsoft.com/office/drawing/2014/main" id="{3F71A897-FA0E-2D01-DA60-DB8CEB7043DF}"/>
              </a:ext>
            </a:extLst>
          </p:cNvPr>
          <p:cNvSpPr>
            <a:spLocks noGrp="1"/>
          </p:cNvSpPr>
          <p:nvPr>
            <p:ph idx="1"/>
          </p:nvPr>
        </p:nvSpPr>
        <p:spPr/>
        <p:txBody>
          <a:bodyPr/>
          <a:lstStyle/>
          <a:p>
            <a:r>
              <a:rPr lang="en-US"/>
              <a:t>Now through Dec 2023</a:t>
            </a:r>
          </a:p>
          <a:p>
            <a:pPr lvl="1"/>
            <a:r>
              <a:rPr lang="en-US"/>
              <a:t>Continued implementation plan development via workstream groups and future AB 1111 Task Force meetings</a:t>
            </a:r>
          </a:p>
          <a:p>
            <a:pPr lvl="1"/>
            <a:r>
              <a:rPr lang="en-US"/>
              <a:t>Continue to share TF recommendations with stakeholder groups</a:t>
            </a:r>
          </a:p>
          <a:p>
            <a:pPr lvl="1"/>
            <a:r>
              <a:rPr lang="en-US"/>
              <a:t>Begin to finalize recommendations and determine membership in governance committees</a:t>
            </a:r>
          </a:p>
          <a:p>
            <a:r>
              <a:rPr lang="en-US"/>
              <a:t>Dec 2023 Finalize high level implementation plan. TF ends.</a:t>
            </a:r>
          </a:p>
          <a:p>
            <a:r>
              <a:rPr lang="en-US"/>
              <a:t>Jan 2024 begin work within new governance structure to further determine implementation details</a:t>
            </a:r>
          </a:p>
        </p:txBody>
      </p:sp>
    </p:spTree>
    <p:extLst>
      <p:ext uri="{BB962C8B-B14F-4D97-AF65-F5344CB8AC3E}">
        <p14:creationId xmlns:p14="http://schemas.microsoft.com/office/powerpoint/2010/main" val="2158714216"/>
      </p:ext>
    </p:extLst>
  </p:cSld>
  <p:clrMapOvr>
    <a:masterClrMapping/>
  </p:clrMapOvr>
</p:sld>
</file>

<file path=ppt/theme/theme1.xml><?xml version="1.0" encoding="utf-8"?>
<a:theme xmlns:a="http://schemas.openxmlformats.org/drawingml/2006/main" name="1_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2_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2164</Words>
  <Application>Microsoft Office PowerPoint</Application>
  <PresentationFormat>Widescreen</PresentationFormat>
  <Paragraphs>250</Paragraphs>
  <Slides>31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Georgia</vt:lpstr>
      <vt:lpstr>Gill Sans</vt:lpstr>
      <vt:lpstr>Helvetica</vt:lpstr>
      <vt:lpstr>Palatino</vt:lpstr>
      <vt:lpstr>Times New Roman</vt:lpstr>
      <vt:lpstr>Times New Roman (Body CS)</vt:lpstr>
      <vt:lpstr>1_Office Theme</vt:lpstr>
      <vt:lpstr>2_Office Theme</vt:lpstr>
      <vt:lpstr>2023 Curriculum Institute Recap</vt:lpstr>
      <vt:lpstr>Agenda</vt:lpstr>
      <vt:lpstr>More of the 411 on  AB 1111 Common Course Numbering</vt:lpstr>
      <vt:lpstr>AB 1111: Task Force Focus</vt:lpstr>
      <vt:lpstr>AB 1111: The Timeline</vt:lpstr>
      <vt:lpstr>AB 1111 Task Force: Progress to Date</vt:lpstr>
      <vt:lpstr>AB 1111 Task Force: Ideas for Alignment</vt:lpstr>
      <vt:lpstr>Common Course Elements in CCN Descriptor  (Current Ideas Under Discussion) </vt:lpstr>
      <vt:lpstr>AB 1111 Task Force: Next Steps</vt:lpstr>
      <vt:lpstr>Common Course Numbering and You: Next Steps</vt:lpstr>
      <vt:lpstr>General Education: AB928 Cal-GETC, CCC GE, and CCC Baccalaureate GE (Regulatory Changes)</vt:lpstr>
      <vt:lpstr>Purpose of General Education</vt:lpstr>
      <vt:lpstr>Current General Education Patterns</vt:lpstr>
      <vt:lpstr>Why Align GE Patterns/Pathways?</vt:lpstr>
      <vt:lpstr>Cal-GETC</vt:lpstr>
      <vt:lpstr>California General Education Transfer Curriculum (Cal-GETC): AB 928 (Berman, 2021)</vt:lpstr>
      <vt:lpstr>Cal-GETC: The Process</vt:lpstr>
      <vt:lpstr>Cal-GETC: The Process 2</vt:lpstr>
      <vt:lpstr>Cal-GETC  2</vt:lpstr>
      <vt:lpstr>Cal-GETC: Differences from other GE Patterns</vt:lpstr>
      <vt:lpstr>CCC General Education</vt:lpstr>
      <vt:lpstr>Proposed Alignment of CCC GE  with Cal-GETC – 5C</vt:lpstr>
      <vt:lpstr>Proposed Alignment of CCC GE  with Cal-GETC – ASCCC</vt:lpstr>
      <vt:lpstr>Proposed Title 5 Associate Degree GE Pathway</vt:lpstr>
      <vt:lpstr>Cross-walk for CCC GE Changes</vt:lpstr>
      <vt:lpstr>Summary of Changes to t5 Associate Degree Regs</vt:lpstr>
      <vt:lpstr>Considerations </vt:lpstr>
      <vt:lpstr>Opportunities and Challenges for Colleges and Students</vt:lpstr>
      <vt:lpstr>A sampling of…Courses meeting CSU GE Breadth but not IGETC</vt:lpstr>
      <vt:lpstr>Resources</vt:lpstr>
      <vt:lpstr>Save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Curriculum Institute Recap</dc:title>
  <dc:creator>Julie Clark</dc:creator>
  <cp:lastModifiedBy>Julie Clark</cp:lastModifiedBy>
  <cp:revision>5</cp:revision>
  <dcterms:created xsi:type="dcterms:W3CDTF">2023-08-30T16:32:04Z</dcterms:created>
  <dcterms:modified xsi:type="dcterms:W3CDTF">2023-08-30T17:15:24Z</dcterms:modified>
</cp:coreProperties>
</file>