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80" r:id="rId3"/>
    <p:sldId id="375" r:id="rId4"/>
    <p:sldId id="376" r:id="rId5"/>
    <p:sldId id="377" r:id="rId6"/>
    <p:sldId id="352" r:id="rId7"/>
    <p:sldId id="353" r:id="rId8"/>
    <p:sldId id="350" r:id="rId9"/>
    <p:sldId id="355" r:id="rId10"/>
    <p:sldId id="326" r:id="rId11"/>
    <p:sldId id="27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A358"/>
    <a:srgbClr val="1F1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11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CD73B2-D7D5-4B66-9EA0-F05E6B86FEC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BD3B56-52AE-4A5F-9E07-204C72561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45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37A8DE-E645-4CC3-B495-A808C1E9367A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B8F9D9-F3CF-49DA-9042-97D9AF0D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Governor Brown approved the final state budget package on June 27, 2017</a:t>
            </a:r>
          </a:p>
          <a:p>
            <a:pPr lvl="1"/>
            <a:r>
              <a:rPr lang="en-US" dirty="0" smtClean="0"/>
              <a:t>Continues to increase the state’s Rainy Day Fund and pay down liabilities</a:t>
            </a:r>
          </a:p>
          <a:p>
            <a:pPr lvl="1"/>
            <a:r>
              <a:rPr lang="en-US" dirty="0" smtClean="0"/>
              <a:t>Current economic expansion has surpassed historical averages and a potential downturn is anticipated</a:t>
            </a:r>
          </a:p>
          <a:p>
            <a:pPr lvl="1"/>
            <a:r>
              <a:rPr lang="en-US" dirty="0" smtClean="0"/>
              <a:t>Includes funding to enhance veterans’ resource centers, support financial aid offices, mental health services, Title IX compliance and the development of an integrated cloud-based library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3DB08ED1-C42C-4C4A-90A3-6B5596A46BA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451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platform:</a:t>
            </a:r>
          </a:p>
          <a:p>
            <a:pPr lvl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Registration</a:t>
            </a:r>
          </a:p>
          <a:p>
            <a:pPr lvl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Planning</a:t>
            </a:r>
          </a:p>
          <a:p>
            <a:pPr lvl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Analytics</a:t>
            </a:r>
          </a:p>
          <a:p>
            <a:pPr lvl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Early Alert</a:t>
            </a:r>
          </a:p>
          <a:p>
            <a:pPr lvl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3DB08ED1-C42C-4C4A-90A3-6B5596A46BA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762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8ED1-C42C-4C4A-90A3-6B5596A46BA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4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spcBef>
                <a:spcPts val="611"/>
              </a:spcBef>
              <a:buClr>
                <a:srgbClr val="0042B1"/>
              </a:buCl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8ED1-C42C-4C4A-90A3-6B5596A46BA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1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Accurate Function / Competency Based Job Information - </a:t>
            </a:r>
            <a:r>
              <a:rPr kumimoji="1" lang="en-US" sz="11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Job Descriptions</a:t>
            </a:r>
          </a:p>
          <a:p>
            <a:pPr>
              <a:spcBef>
                <a:spcPts val="611"/>
              </a:spcBef>
              <a:buClr>
                <a:srgbClr val="0042B1"/>
              </a:buClr>
              <a:defRPr/>
            </a:pPr>
            <a:endParaRPr kumimoji="1" lang="en-US" sz="3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Evaluation of Current Compensation Structures - </a:t>
            </a:r>
            <a:r>
              <a:rPr kumimoji="1" lang="en-US" sz="11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Salary Schedule Structures</a:t>
            </a: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3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Fair Compensation Practices for Employees - </a:t>
            </a:r>
            <a:r>
              <a:rPr kumimoji="1" lang="en-US" sz="11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 Equity </a:t>
            </a: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3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Analysis of External Market Comparisons - </a:t>
            </a:r>
            <a:r>
              <a:rPr kumimoji="1" lang="en-US" sz="11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 Analysis</a:t>
            </a:r>
          </a:p>
          <a:p>
            <a:pPr>
              <a:spcBef>
                <a:spcPts val="611"/>
              </a:spcBef>
              <a:buClr>
                <a:srgbClr val="0042B1"/>
              </a:buClr>
              <a:defRPr/>
            </a:pPr>
            <a:endParaRPr kumimoji="1" lang="en-US" sz="3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Transition to Effective Compensation Structures -  </a:t>
            </a:r>
            <a:r>
              <a:rPr kumimoji="1" lang="en-US" sz="11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Fair &amp; Sustainable</a:t>
            </a: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1100" b="1" i="1" dirty="0">
              <a:solidFill>
                <a:srgbClr val="0042B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defRPr/>
            </a:pPr>
            <a:r>
              <a:rPr kumimoji="1"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Recommendations - </a:t>
            </a:r>
            <a:r>
              <a:rPr kumimoji="1" lang="en-US" sz="2000" b="1" i="1" dirty="0">
                <a:solidFill>
                  <a:srgbClr val="A0140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 review</a:t>
            </a:r>
          </a:p>
          <a:p>
            <a:pPr lvl="1"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Salary Structure – </a:t>
            </a:r>
            <a:r>
              <a:rPr kumimoji="1" lang="en-US" sz="1600" b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uniformity &amp; sustainability </a:t>
            </a:r>
            <a:r>
              <a:rPr kumimoji="1" lang="en-US" sz="14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(wage compression/minimum wage)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Consolidation of some jobs 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Restructuring of job titles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Internal Equity among jobs – </a:t>
            </a:r>
            <a:r>
              <a:rPr kumimoji="1" lang="en-US" sz="16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subgroups &amp; district-wide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Market Competitiveness </a:t>
            </a:r>
            <a:endParaRPr kumimoji="1" lang="en-US" sz="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1100" b="1" i="1" dirty="0">
              <a:solidFill>
                <a:srgbClr val="0042B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1100" b="1" i="1" dirty="0">
              <a:solidFill>
                <a:srgbClr val="0042B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defRPr/>
            </a:pPr>
            <a:r>
              <a:rPr kumimoji="1"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 Strategies - </a:t>
            </a:r>
            <a:r>
              <a:rPr kumimoji="1" lang="en-US" sz="2000" b="1" i="1" dirty="0">
                <a:solidFill>
                  <a:srgbClr val="A0140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development</a:t>
            </a:r>
          </a:p>
          <a:p>
            <a:pPr lvl="1"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Costing to implement recommendations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Job Descriptions – finalizing prerequisite qualifications</a:t>
            </a: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1100" b="1" i="1" dirty="0">
              <a:solidFill>
                <a:srgbClr val="0042B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endParaRPr kumimoji="1" lang="en-US" sz="1100" b="1" i="1" dirty="0">
              <a:solidFill>
                <a:srgbClr val="0042B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611"/>
              </a:spcBef>
              <a:buClr>
                <a:srgbClr val="0042B1"/>
              </a:buClr>
              <a:defRPr/>
            </a:pPr>
            <a:r>
              <a:rPr kumimoji="1"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Next Steps - </a:t>
            </a:r>
            <a:r>
              <a:rPr kumimoji="1" lang="en-US" sz="2000" b="1" dirty="0">
                <a:solidFill>
                  <a:srgbClr val="A0140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August</a:t>
            </a:r>
          </a:p>
          <a:p>
            <a:pPr lvl="1"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Cabinet Review  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Management Review</a:t>
            </a:r>
          </a:p>
          <a:p>
            <a:pPr lvl="1">
              <a:spcBef>
                <a:spcPts val="306"/>
              </a:spcBef>
              <a:buClr>
                <a:srgbClr val="0042B1"/>
              </a:buClr>
              <a:buFont typeface="Wingdings" pitchFamily="2" charset="2"/>
              <a:buChar char="ü"/>
              <a:defRPr/>
            </a:pPr>
            <a:r>
              <a:rPr kumimoji="1" lang="en-US" sz="2000" b="1" i="1" dirty="0">
                <a:solidFill>
                  <a:srgbClr val="0042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Project Advisory Committee Update &amp; 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8ED1-C42C-4C4A-90A3-6B5596A46BA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0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3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5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0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31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E1A358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1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42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17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1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2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64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26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63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0414-9F3C-4BCB-B57F-9CBB20BFC9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9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4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EFAB-1314-A74F-835F-74601BA118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85D5-1303-A944-972A-D679F3362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EFAB-1314-A74F-835F-74601BA118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85D5-1303-A944-972A-D679F3362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0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1A358"/>
          </a:solidFill>
          <a:latin typeface="Garamond" charset="0"/>
          <a:ea typeface="Garamond" charset="0"/>
          <a:cs typeface="Garamon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1" kern="1200">
          <a:solidFill>
            <a:srgbClr val="1F145D"/>
          </a:solidFill>
          <a:latin typeface="Garamond" charset="0"/>
          <a:ea typeface="Garamond" charset="0"/>
          <a:cs typeface="Garamond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1" kern="1200">
          <a:solidFill>
            <a:srgbClr val="1F145D"/>
          </a:solidFill>
          <a:latin typeface="Garamond" charset="0"/>
          <a:ea typeface="Garamond" charset="0"/>
          <a:cs typeface="Garamond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1" kern="1200">
          <a:solidFill>
            <a:srgbClr val="1F145D"/>
          </a:solidFill>
          <a:latin typeface="Garamond" charset="0"/>
          <a:ea typeface="Garamond" charset="0"/>
          <a:cs typeface="Garamond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1" kern="1200">
          <a:solidFill>
            <a:srgbClr val="1F145D"/>
          </a:solidFill>
          <a:latin typeface="Garamond" charset="0"/>
          <a:ea typeface="Garamond" charset="0"/>
          <a:cs typeface="Garamond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1" kern="1200">
          <a:solidFill>
            <a:srgbClr val="1F145D"/>
          </a:solidFill>
          <a:latin typeface="Garamond" charset="0"/>
          <a:ea typeface="Garamond" charset="0"/>
          <a:cs typeface="Garamon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249308"/>
            <a:ext cx="10618573" cy="23876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  <a:t>Campus Forum</a:t>
            </a:r>
            <a:br>
              <a:rPr lang="en-US" sz="53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</a:br>
            <a:r>
              <a:rPr lang="en-US" sz="53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  <a:t>General Update and Cabinet Q&amp;A</a:t>
            </a:r>
            <a:br>
              <a:rPr lang="en-US" sz="53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</a:br>
            <a:r>
              <a:rPr lang="en-US" sz="31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  <a:t>October 18, 2018/ 4:00 – 5:00 PM / Lesher 111</a:t>
            </a:r>
            <a:br>
              <a:rPr lang="en-US" sz="31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</a:br>
            <a:endParaRPr lang="en-US" sz="7200" b="1" dirty="0">
              <a:solidFill>
                <a:srgbClr val="1F145D"/>
              </a:solidFill>
              <a:latin typeface="Garamond" panose="02020404030301010803" pitchFamily="18" charset="0"/>
              <a:ea typeface="Hiragino Sans GB W3" charset="-122"/>
              <a:cs typeface="Hiragino Sans GB W3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902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E1A358"/>
                </a:solidFill>
                <a:latin typeface="Garamond" panose="02020404030301010803" pitchFamily="18" charset="0"/>
              </a:rPr>
              <a:t>“Growing Our Community”</a:t>
            </a:r>
            <a:endParaRPr lang="en-US" sz="3600" b="1" i="1" dirty="0">
              <a:solidFill>
                <a:srgbClr val="E1A358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9390" y="4683453"/>
            <a:ext cx="3363098" cy="1148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4898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1F145D"/>
                </a:solidFill>
                <a:latin typeface="Garamond" panose="02020404030301010803" pitchFamily="18" charset="0"/>
                <a:ea typeface="Hiragino Sans GB W3" charset="-122"/>
                <a:cs typeface="Hiragino Sans GB W3" charset="-122"/>
              </a:rPr>
              <a:t>Q&amp;A with Cabinet</a:t>
            </a:r>
            <a:endParaRPr lang="en-US" sz="7200" b="1" dirty="0">
              <a:solidFill>
                <a:srgbClr val="1F145D"/>
              </a:solidFill>
              <a:latin typeface="Garamond" panose="02020404030301010803" pitchFamily="18" charset="0"/>
              <a:ea typeface="Hiragino Sans GB W3" charset="-122"/>
              <a:cs typeface="Hiragino Sans GB W3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152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E1A358"/>
                </a:solidFill>
                <a:latin typeface="Garamond" panose="02020404030301010803" pitchFamily="18" charset="0"/>
              </a:rPr>
              <a:t>Grow Here.  Go Anywhere.</a:t>
            </a:r>
            <a:endParaRPr lang="en-US" sz="3600" b="1" i="1" dirty="0">
              <a:solidFill>
                <a:srgbClr val="E1A358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9390" y="4683453"/>
            <a:ext cx="3363098" cy="1148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627"/>
            <a:ext cx="10515600" cy="1325563"/>
          </a:xfrm>
        </p:spPr>
        <p:txBody>
          <a:bodyPr/>
          <a:lstStyle/>
          <a:p>
            <a:r>
              <a:rPr lang="en-US" dirty="0" smtClean="0"/>
              <a:t>Administrative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91993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District Safety and Security</a:t>
            </a:r>
          </a:p>
          <a:p>
            <a:pPr lvl="1"/>
            <a:r>
              <a:rPr lang="en-US" dirty="0" smtClean="0"/>
              <a:t>Door locks, window tinting, etc.</a:t>
            </a:r>
          </a:p>
          <a:p>
            <a:r>
              <a:rPr lang="en-US" dirty="0" smtClean="0"/>
              <a:t>Completing a new Facilities Master Plan (FMP)</a:t>
            </a:r>
          </a:p>
          <a:p>
            <a:r>
              <a:rPr lang="en-US" dirty="0" smtClean="0"/>
              <a:t>Energy Management System replacement</a:t>
            </a:r>
          </a:p>
          <a:p>
            <a:r>
              <a:rPr lang="en-US" dirty="0"/>
              <a:t>Building a balanced and sustainable budget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91992"/>
            <a:ext cx="5525531" cy="4631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Other notable projects and events: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Electric vehicle charging stations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New Public Safety Complex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Farmers Market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N</a:t>
            </a:r>
            <a:r>
              <a:rPr lang="en-US" sz="2600" dirty="0" smtClean="0"/>
              <a:t>ew electronic work order system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Solar Project at the LB Campus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6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>
            <a:normAutofit/>
          </a:bodyPr>
          <a:lstStyle/>
          <a:p>
            <a:r>
              <a:rPr lang="en-US" dirty="0" smtClean="0"/>
              <a:t>A bit m</a:t>
            </a:r>
            <a:r>
              <a:rPr lang="en-US" b="1" dirty="0" smtClean="0">
                <a:solidFill>
                  <a:srgbClr val="E1A358"/>
                </a:solidFill>
                <a:latin typeface="Garamond" charset="0"/>
                <a:ea typeface="Garamond" charset="0"/>
                <a:cs typeface="Garamond" charset="0"/>
              </a:rPr>
              <a:t>ore about the budget…</a:t>
            </a:r>
            <a:endParaRPr lang="en-US" b="1" dirty="0">
              <a:solidFill>
                <a:srgbClr val="E1A358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29" y="1223347"/>
            <a:ext cx="11361009" cy="4649454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New Student Centered Funding Formula (3 year phase-in)</a:t>
            </a:r>
          </a:p>
          <a:p>
            <a:pPr lvl="2"/>
            <a:r>
              <a:rPr lang="en-US" sz="2400" dirty="0" smtClean="0"/>
              <a:t>70% Access – 3 year FTES rolling average</a:t>
            </a:r>
          </a:p>
          <a:p>
            <a:pPr lvl="2"/>
            <a:r>
              <a:rPr lang="en-US" sz="2400" dirty="0" smtClean="0"/>
              <a:t>20% Equity – Pell, AB540 and College Promise Grant (BOG) recipients</a:t>
            </a:r>
          </a:p>
          <a:p>
            <a:pPr lvl="2"/>
            <a:r>
              <a:rPr lang="en-US" sz="2400" dirty="0" smtClean="0"/>
              <a:t>10% Success – Degrees, Transfers, Certificates, completion of transfer-level Math or English, 9+ CTE units, </a:t>
            </a:r>
            <a:r>
              <a:rPr lang="en-US" sz="2400" i="1" dirty="0" smtClean="0"/>
              <a:t>PLUS</a:t>
            </a:r>
            <a:r>
              <a:rPr lang="en-US" sz="2400" dirty="0" smtClean="0"/>
              <a:t> low-income students in this category</a:t>
            </a:r>
          </a:p>
          <a:p>
            <a:pPr lvl="1"/>
            <a:r>
              <a:rPr lang="en-US" sz="2800" dirty="0" smtClean="0"/>
              <a:t>Cost of Living Adjustment (COLA) of 2.71%</a:t>
            </a:r>
          </a:p>
          <a:p>
            <a:pPr lvl="1"/>
            <a:r>
              <a:rPr lang="en-US" sz="2800" dirty="0" smtClean="0"/>
              <a:t>District Final Budget to the Board on September 11, 2018</a:t>
            </a:r>
          </a:p>
          <a:p>
            <a:pPr lvl="2"/>
            <a:r>
              <a:rPr lang="en-US" sz="2400" dirty="0" smtClean="0"/>
              <a:t>Increases for employee step &amp; column, benefit rate adjustments, operating expenses, departmental budget augmentations and resource allocation items</a:t>
            </a:r>
          </a:p>
          <a:p>
            <a:pPr lvl="2"/>
            <a:r>
              <a:rPr lang="en-US" sz="2400" dirty="0" smtClean="0"/>
              <a:t>Maintain District reserve of at least 6% of anticipated expenditures</a:t>
            </a:r>
          </a:p>
          <a:p>
            <a:pPr lvl="2"/>
            <a:r>
              <a:rPr lang="en-US" sz="2400" dirty="0" smtClean="0"/>
              <a:t>$184,000 for scheduled maintenance and instructional equipment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935222-B196-4F9B-9AEC-1292459A7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0" y="5662763"/>
            <a:ext cx="12192000" cy="11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627"/>
            <a:ext cx="10515600" cy="1325563"/>
          </a:xfrm>
        </p:spPr>
        <p:txBody>
          <a:bodyPr/>
          <a:lstStyle/>
          <a:p>
            <a:r>
              <a:rPr lang="en-US" dirty="0" smtClean="0"/>
              <a:t>Student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426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Consolidation of SSSP, SE, BSI Funding into Student Success Block Grant </a:t>
            </a:r>
            <a:endParaRPr lang="en-US" dirty="0"/>
          </a:p>
          <a:p>
            <a:pPr lvl="1"/>
            <a:r>
              <a:rPr lang="en-US" dirty="0" smtClean="0"/>
              <a:t>Goal of reducing equity gaps</a:t>
            </a:r>
          </a:p>
          <a:p>
            <a:r>
              <a:rPr lang="en-US" dirty="0" smtClean="0"/>
              <a:t>College Promise</a:t>
            </a:r>
          </a:p>
          <a:p>
            <a:pPr lvl="1"/>
            <a:r>
              <a:rPr lang="en-US" u="sng" dirty="0" smtClean="0"/>
              <a:t>First-Time + Full-Time = Free</a:t>
            </a:r>
            <a:endParaRPr lang="en-US" i="1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1133"/>
            <a:ext cx="5715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Other notable projects and events: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of electronic Financial Aid packaging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AB 705 Multiple Measures Implementation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Student Equity Speaker Series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 smtClean="0"/>
              <a:t>MC Hate Free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8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627"/>
            <a:ext cx="10515600" cy="1325563"/>
          </a:xfrm>
        </p:spPr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584" y="1491993"/>
            <a:ext cx="5669692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Summer 2018: 781 FTES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Fall 2018 4650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FTES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(goal)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Spring 2019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4350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FTES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(goal)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Updated schedule to meet the needs of students and maximize FTES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Summer 2019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1001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FTES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(goal)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TOTAL TARGET: </a:t>
            </a:r>
            <a:r>
              <a:rPr lang="en-US" u="db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10,001 </a:t>
            </a:r>
            <a:r>
              <a:rPr lang="en-US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FTES</a:t>
            </a:r>
            <a:endParaRPr lang="en-US" u="db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892" y="1491993"/>
            <a:ext cx="5406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Other notable projects and events: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Merced College selected to participate in IEPI SEM Initiative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Merced College participated in the Enrollment Management Academy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Schedule Fest</a:t>
            </a:r>
            <a:endParaRPr lang="en-US" sz="20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32" y="157304"/>
            <a:ext cx="10515600" cy="1082884"/>
          </a:xfrm>
        </p:spPr>
        <p:txBody>
          <a:bodyPr/>
          <a:lstStyle/>
          <a:p>
            <a:r>
              <a:rPr lang="en-US" dirty="0" smtClean="0"/>
              <a:t>Accreditation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831" y="1219201"/>
            <a:ext cx="11362039" cy="5287617"/>
          </a:xfrm>
        </p:spPr>
        <p:txBody>
          <a:bodyPr>
            <a:normAutofit/>
          </a:bodyPr>
          <a:lstStyle/>
          <a:p>
            <a:r>
              <a:rPr lang="en-US" dirty="0"/>
              <a:t>As a result of the Comprehensive Visit in March 2017, a Follow-Up Report and visit is required for fall </a:t>
            </a:r>
            <a:r>
              <a:rPr lang="en-US" dirty="0" smtClean="0"/>
              <a:t>2018</a:t>
            </a:r>
          </a:p>
          <a:p>
            <a:r>
              <a:rPr lang="en-US" dirty="0"/>
              <a:t>Follow-Up Report </a:t>
            </a:r>
            <a:r>
              <a:rPr lang="en-US" dirty="0" smtClean="0"/>
              <a:t>required </a:t>
            </a:r>
            <a:r>
              <a:rPr lang="en-US" dirty="0"/>
              <a:t>responses </a:t>
            </a:r>
            <a:r>
              <a:rPr lang="en-US" dirty="0" smtClean="0"/>
              <a:t>and evidence to </a:t>
            </a:r>
            <a:r>
              <a:rPr lang="en-US" dirty="0"/>
              <a:t>six compliance </a:t>
            </a:r>
            <a:r>
              <a:rPr lang="en-US" dirty="0" smtClean="0"/>
              <a:t>recommendations</a:t>
            </a:r>
          </a:p>
          <a:p>
            <a:r>
              <a:rPr lang="en-US" dirty="0" smtClean="0"/>
              <a:t>Fall 2018 Timeline:</a:t>
            </a:r>
          </a:p>
          <a:p>
            <a:pPr lvl="1"/>
            <a:r>
              <a:rPr lang="en-US" dirty="0" smtClean="0"/>
              <a:t>October:  </a:t>
            </a:r>
            <a:r>
              <a:rPr lang="en-US" b="0" dirty="0" smtClean="0"/>
              <a:t>Follow-Up Report submitted to ACCJC</a:t>
            </a:r>
          </a:p>
          <a:p>
            <a:pPr lvl="1"/>
            <a:r>
              <a:rPr lang="en-US" dirty="0" smtClean="0"/>
              <a:t>November</a:t>
            </a:r>
            <a:r>
              <a:rPr lang="en-US" b="0" dirty="0" smtClean="0"/>
              <a:t>: Follow-Up Visit </a:t>
            </a:r>
          </a:p>
          <a:p>
            <a:r>
              <a:rPr lang="en-US" dirty="0" smtClean="0"/>
              <a:t>January 2019: </a:t>
            </a:r>
            <a:r>
              <a:rPr lang="en-US" b="0" dirty="0" smtClean="0"/>
              <a:t>ACCJC Commission Meeting – takes action on follow-up report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1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66" y="251294"/>
            <a:ext cx="10515600" cy="1325563"/>
          </a:xfrm>
        </p:spPr>
        <p:txBody>
          <a:bodyPr/>
          <a:lstStyle/>
          <a:p>
            <a:r>
              <a:rPr lang="en-US" dirty="0" smtClean="0"/>
              <a:t>District Programs and Services…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6265" y="1576857"/>
            <a:ext cx="7490253" cy="3953308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Technology Services</a:t>
            </a:r>
          </a:p>
          <a:p>
            <a:pPr lvl="1"/>
            <a:r>
              <a:rPr lang="en-US" dirty="0" smtClean="0"/>
              <a:t>NEW Educational Technology Training Center </a:t>
            </a:r>
          </a:p>
          <a:p>
            <a:pPr lvl="1"/>
            <a:r>
              <a:rPr lang="en-US" dirty="0" smtClean="0"/>
              <a:t>New location for Student Helpdesk in IAC</a:t>
            </a:r>
          </a:p>
          <a:p>
            <a:pPr lvl="1"/>
            <a:r>
              <a:rPr lang="en-US" dirty="0" smtClean="0"/>
              <a:t>Technology Master Plan to align with EMP</a:t>
            </a:r>
          </a:p>
          <a:p>
            <a:pPr lvl="1"/>
            <a:r>
              <a:rPr lang="en-US" dirty="0" smtClean="0"/>
              <a:t>New 42 seat computerized classroom </a:t>
            </a:r>
          </a:p>
          <a:p>
            <a:pPr lvl="1"/>
            <a:r>
              <a:rPr lang="en-US" dirty="0" smtClean="0"/>
              <a:t>Blackboard           Canvas</a:t>
            </a:r>
          </a:p>
          <a:p>
            <a:pPr lvl="1"/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2627870" y="3695742"/>
            <a:ext cx="683740" cy="18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3412" y="2560701"/>
            <a:ext cx="4709371" cy="26490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039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Programs and Services…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5229"/>
            <a:ext cx="10018222" cy="4206847"/>
          </a:xfrm>
        </p:spPr>
        <p:txBody>
          <a:bodyPr>
            <a:normAutofit/>
          </a:bodyPr>
          <a:lstStyle/>
          <a:p>
            <a:r>
              <a:rPr lang="en-US" dirty="0" smtClean="0"/>
              <a:t>Human Resources</a:t>
            </a:r>
            <a:endParaRPr lang="en-US" dirty="0"/>
          </a:p>
          <a:p>
            <a:pPr lvl="1"/>
            <a:r>
              <a:rPr lang="en-US" dirty="0" smtClean="0"/>
              <a:t>Cleaning things up</a:t>
            </a:r>
          </a:p>
          <a:p>
            <a:pPr lvl="1"/>
            <a:r>
              <a:rPr lang="en-US" dirty="0" smtClean="0"/>
              <a:t>Establishing HR Council to review BPs &amp; APs and to examine recruitment process</a:t>
            </a:r>
          </a:p>
          <a:p>
            <a:pPr lvl="1"/>
            <a:r>
              <a:rPr lang="en-US" dirty="0" smtClean="0"/>
              <a:t>Updating web presence to include FAQs and guidance for harassment, discrimination, and Title IX complaints</a:t>
            </a:r>
          </a:p>
          <a:p>
            <a:pPr lvl="1"/>
            <a:r>
              <a:rPr lang="en-US" dirty="0" smtClean="0"/>
              <a:t>Scheduling training for all staff, including a Diversity Day</a:t>
            </a:r>
          </a:p>
          <a:p>
            <a:pPr lvl="1"/>
            <a:r>
              <a:rPr lang="en-US" dirty="0" smtClean="0"/>
              <a:t>NEW Wellness Program</a:t>
            </a:r>
          </a:p>
          <a:p>
            <a:pPr lvl="1"/>
            <a:endParaRPr lang="en-US" dirty="0" smtClean="0"/>
          </a:p>
          <a:p>
            <a:pPr lvl="1"/>
            <a:endParaRPr lang="en-US" i="1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r>
              <a:rPr lang="en-US" dirty="0" smtClean="0"/>
              <a:t>Additional President’s Office Initiatives…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5760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Educational Master Plan</a:t>
            </a:r>
          </a:p>
          <a:p>
            <a:r>
              <a:rPr lang="en-US" dirty="0" smtClean="0"/>
              <a:t>Strategic Implementation Planning</a:t>
            </a:r>
          </a:p>
          <a:p>
            <a:r>
              <a:rPr lang="en-US" dirty="0" smtClean="0"/>
              <a:t>Increased efforts to improve communication</a:t>
            </a:r>
          </a:p>
          <a:p>
            <a:pPr lvl="1"/>
            <a:r>
              <a:rPr lang="en-US" dirty="0" smtClean="0"/>
              <a:t>Continue forums</a:t>
            </a:r>
          </a:p>
          <a:p>
            <a:pPr lvl="1"/>
            <a:r>
              <a:rPr lang="en-US" dirty="0" smtClean="0"/>
              <a:t>Brown bags</a:t>
            </a:r>
          </a:p>
          <a:p>
            <a:pPr lvl="1"/>
            <a:r>
              <a:rPr lang="en-US" dirty="0" smtClean="0"/>
              <a:t>Improve Campus Digest</a:t>
            </a:r>
          </a:p>
          <a:p>
            <a:pPr lvl="1"/>
            <a:r>
              <a:rPr lang="en-US" dirty="0" smtClean="0"/>
              <a:t>Add “communication plan” on agendas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45760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Continue to look at facility needs and potential future bond measures</a:t>
            </a:r>
          </a:p>
          <a:p>
            <a:pPr lvl="1"/>
            <a:r>
              <a:rPr lang="en-US" dirty="0" smtClean="0"/>
              <a:t>Ag/IT Building</a:t>
            </a:r>
          </a:p>
        </p:txBody>
      </p:sp>
    </p:spTree>
    <p:extLst>
      <p:ext uri="{BB962C8B-B14F-4D97-AF65-F5344CB8AC3E}">
        <p14:creationId xmlns:p14="http://schemas.microsoft.com/office/powerpoint/2010/main" val="17692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721</Words>
  <Application>Microsoft Office PowerPoint</Application>
  <PresentationFormat>Widescreen</PresentationFormat>
  <Paragraphs>133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Hiragino Sans GB W3</vt:lpstr>
      <vt:lpstr>Wingdings</vt:lpstr>
      <vt:lpstr>Office Theme</vt:lpstr>
      <vt:lpstr>1_Office Theme</vt:lpstr>
      <vt:lpstr>Campus Forum General Update and Cabinet Q&amp;A October 18, 2018/ 4:00 – 5:00 PM / Lesher 111 </vt:lpstr>
      <vt:lpstr>Administrative Services</vt:lpstr>
      <vt:lpstr>A bit more about the budget…</vt:lpstr>
      <vt:lpstr>Student Services</vt:lpstr>
      <vt:lpstr>Instruction</vt:lpstr>
      <vt:lpstr>Accreditation Update </vt:lpstr>
      <vt:lpstr>District Programs and Services…</vt:lpstr>
      <vt:lpstr>District Programs and Services…</vt:lpstr>
      <vt:lpstr>Additional President’s Office Initiatives…</vt:lpstr>
      <vt:lpstr>Q&amp;A with Cabinet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Arlis Bortner</cp:lastModifiedBy>
  <cp:revision>68</cp:revision>
  <dcterms:created xsi:type="dcterms:W3CDTF">2017-07-31T02:43:20Z</dcterms:created>
  <dcterms:modified xsi:type="dcterms:W3CDTF">2018-10-22T17:43:36Z</dcterms:modified>
</cp:coreProperties>
</file>