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0" r:id="rId5"/>
  </p:sldMasterIdLst>
  <p:notesMasterIdLst>
    <p:notesMasterId r:id="rId13"/>
  </p:notesMasterIdLst>
  <p:handoutMasterIdLst>
    <p:handoutMasterId r:id="rId14"/>
  </p:handoutMasterIdLst>
  <p:sldIdLst>
    <p:sldId id="2229" r:id="rId6"/>
    <p:sldId id="2225" r:id="rId7"/>
    <p:sldId id="2226" r:id="rId8"/>
    <p:sldId id="2230" r:id="rId9"/>
    <p:sldId id="2244" r:id="rId10"/>
    <p:sldId id="2245" r:id="rId11"/>
    <p:sldId id="2246" r:id="rId12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gliotti, Michael" initials="GM" lastIdx="1" clrIdx="0">
    <p:extLst>
      <p:ext uri="{19B8F6BF-5375-455C-9EA6-DF929625EA0E}">
        <p15:presenceInfo xmlns:p15="http://schemas.microsoft.com/office/powerpoint/2012/main" userId="S-1-5-21-1036838021-3893733469-2995429754-909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7B00"/>
    <a:srgbClr val="9DE1ED"/>
    <a:srgbClr val="EB7F3D"/>
    <a:srgbClr val="E47B3B"/>
    <a:srgbClr val="1D3D7C"/>
    <a:srgbClr val="4687E1"/>
    <a:srgbClr val="B1A699"/>
    <a:srgbClr val="319956"/>
    <a:srgbClr val="B1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7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4F524F-4EE2-418D-BCED-7B7BB1A5FED0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C19DD-BE87-42A9-B4DE-A46E1F321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3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75AD48-2E47-4388-8DE9-86E30BDFF7B0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FCE8FC-48BF-49EC-A08E-BC5D6B356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6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8588" y="409575"/>
            <a:ext cx="2593975" cy="1620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Tools and Utilities PowerPoint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4BD6D-6D38-A94F-849E-1FC448F89336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Follett Corporation, Copyright © 2014 –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D860C-DD7E-C148-BF1D-4CA04D971A9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3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8588" y="409575"/>
            <a:ext cx="2593975" cy="1620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Tools and Utilities PowerPoint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4BD6D-6D38-A94F-849E-1FC448F89336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Follett Corporation, Copyright © 2014 –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D860C-DD7E-C148-BF1D-4CA04D971A9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8588" y="409575"/>
            <a:ext cx="2593975" cy="1620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Tools and Utilities PowerPoint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4BD6D-6D38-A94F-849E-1FC448F89336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Follett Corporation, Copyright © 2014 –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D860C-DD7E-C148-BF1D-4CA04D971A9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9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8588" y="409575"/>
            <a:ext cx="2593975" cy="1620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Tools and Utilities PowerPoint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4BD6D-6D38-A94F-849E-1FC448F89336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Follett Corporation, Copyright © 2014 –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D860C-DD7E-C148-BF1D-4CA04D971A9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9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8588" y="409575"/>
            <a:ext cx="2593975" cy="1620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Tools and Utilities PowerPoint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4BD6D-6D38-A94F-849E-1FC448F89336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Follett Corporation, Copyright © 2014 –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D860C-DD7E-C148-BF1D-4CA04D971A9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2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8588" y="409575"/>
            <a:ext cx="2593975" cy="1620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Tools and Utilities PowerPoint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4BD6D-6D38-A94F-849E-1FC448F89336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Follett Corporation, Copyright © 2014 – Confidential and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D860C-DD7E-C148-BF1D-4CA04D971A9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2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">
    <p:bg>
      <p:bgPr>
        <a:gradFill flip="none" rotWithShape="1">
          <a:gsLst>
            <a:gs pos="0">
              <a:srgbClr val="6F9AD3"/>
            </a:gs>
            <a:gs pos="29000">
              <a:srgbClr val="4B8BE1"/>
            </a:gs>
            <a:gs pos="100000">
              <a:srgbClr val="133A6F"/>
            </a:gs>
            <a:gs pos="100000">
              <a:srgbClr val="02070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C4BEF5-3E8C-4A6D-BEB8-77A63365F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00302"/>
            <a:ext cx="6831766" cy="1684867"/>
          </a:xfrm>
        </p:spPr>
        <p:txBody>
          <a:bodyPr lIns="0" tIns="71223" anchor="t" anchorCtr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41020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90800" y="3259235"/>
            <a:ext cx="3962400" cy="1157397"/>
          </a:xfrm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9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194997" cy="191030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17EA-56E4-4784-8DC0-FFB0FFFE1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32E3A6E-0C3B-468A-A6CA-403B01878D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8163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132E6-0B97-42C6-ABFC-ECE9C929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8194997" cy="191030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38B66-1325-462A-B857-7A99680BA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53BFA1D-2C68-4BCD-BDD3-594B4EBA0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83763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1430D-91A3-4BB4-9641-03CBC0812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B9D10B6-01B8-4FAC-94FA-323AEDED39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274824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8DAC4B-596B-B04E-9302-31F29B538123}"/>
              </a:ext>
            </a:extLst>
          </p:cNvPr>
          <p:cNvSpPr/>
          <p:nvPr userDrawn="1"/>
        </p:nvSpPr>
        <p:spPr>
          <a:xfrm rot="5400000">
            <a:off x="3194107" y="-3196128"/>
            <a:ext cx="2777801" cy="9177054"/>
          </a:xfrm>
          <a:prstGeom prst="rect">
            <a:avLst/>
          </a:prstGeom>
          <a:solidFill>
            <a:srgbClr val="6F9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66700"/>
            <a:ext cx="8577941" cy="1910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76400" y="1133866"/>
            <a:ext cx="4572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2000" y="2933700"/>
            <a:ext cx="76200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FEE42D-ABBA-4C63-896B-5E5C856F1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60A4F5A-ADD2-4EDA-90B4-81D085B256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7110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"/>
            <a:ext cx="4182283" cy="5715000"/>
          </a:xfrm>
          <a:prstGeom prst="rect">
            <a:avLst/>
          </a:prstGeom>
          <a:solidFill>
            <a:srgbClr val="6F9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48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76800" y="800100"/>
            <a:ext cx="37338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B318C-D6BD-47BB-9E11-B615AF770A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3400" y="952500"/>
            <a:ext cx="2819400" cy="3124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7BF09-59B0-462B-AFA5-4B48E080A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7350E66-D793-4843-9331-4FF88BFFF545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BF981C8-A9CD-4D69-AB72-12C2420CAB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251704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505200" cy="571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505200" y="0"/>
            <a:ext cx="5638800" cy="5715000"/>
          </a:xfrm>
          <a:prstGeom prst="rect">
            <a:avLst/>
          </a:prstGeom>
          <a:solidFill>
            <a:srgbClr val="6F9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43400" y="800100"/>
            <a:ext cx="3733800" cy="3352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571500"/>
            <a:ext cx="3186545" cy="3352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8495F6-E77E-4E5C-AA6D-7F4D7EAD9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5A09020-53E8-421C-8787-82348F73170C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D2B5D00-D507-4C18-9A21-8D87AEFA28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224619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F05B-706D-4FF8-886E-BAAB827F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6E077-9D23-41BA-A987-426A9D991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BA6B9-5347-45CB-8B9D-D4144D12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C082-2FE0-4A71-9658-4E7FAB37C4D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D9CFD6-DA8B-4B21-B3DC-66B5CD9AE74D}"/>
              </a:ext>
            </a:extLst>
          </p:cNvPr>
          <p:cNvGrpSpPr/>
          <p:nvPr userDrawn="1"/>
        </p:nvGrpSpPr>
        <p:grpSpPr>
          <a:xfrm>
            <a:off x="0" y="4792981"/>
            <a:ext cx="7536942" cy="808249"/>
            <a:chOff x="0" y="5751576"/>
            <a:chExt cx="10049256" cy="9698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4A9B5C-25AA-4E87-9278-9B132544BEAF}"/>
                </a:ext>
              </a:extLst>
            </p:cNvPr>
            <p:cNvSpPr/>
            <p:nvPr userDrawn="1"/>
          </p:nvSpPr>
          <p:spPr>
            <a:xfrm>
              <a:off x="256032" y="5751576"/>
              <a:ext cx="3017520" cy="530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4C0878-5A0E-4A77-97A5-BB0BDDCD1B46}"/>
                </a:ext>
              </a:extLst>
            </p:cNvPr>
            <p:cNvSpPr/>
            <p:nvPr userDrawn="1"/>
          </p:nvSpPr>
          <p:spPr>
            <a:xfrm>
              <a:off x="0" y="6281928"/>
              <a:ext cx="10049256" cy="439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67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">
    <p:bg>
      <p:bgPr>
        <a:gradFill flip="none" rotWithShape="1">
          <a:gsLst>
            <a:gs pos="0">
              <a:srgbClr val="6F9AD3"/>
            </a:gs>
            <a:gs pos="29000">
              <a:srgbClr val="4B8BE1"/>
            </a:gs>
            <a:gs pos="100000">
              <a:srgbClr val="133A6F"/>
            </a:gs>
            <a:gs pos="100000">
              <a:srgbClr val="02070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C4BEF5-3E8C-4A6D-BEB8-77A63365F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00302"/>
            <a:ext cx="6831766" cy="1684867"/>
          </a:xfrm>
        </p:spPr>
        <p:txBody>
          <a:bodyPr lIns="0" tIns="71223" anchor="t" anchorCtr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41020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90800" y="3259235"/>
            <a:ext cx="3962400" cy="1157397"/>
          </a:xfrm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C0593CA-84C8-4107-92BC-05A5E6A848E9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30814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">
    <p:bg>
      <p:bgPr>
        <a:gradFill flip="none" rotWithShape="1">
          <a:gsLst>
            <a:gs pos="0">
              <a:srgbClr val="6F9AD3"/>
            </a:gs>
            <a:gs pos="29000">
              <a:srgbClr val="4B8BE1"/>
            </a:gs>
            <a:gs pos="100000">
              <a:srgbClr val="133A6F"/>
            </a:gs>
            <a:gs pos="100000">
              <a:srgbClr val="02070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F7815E-EE25-4BB7-B4AF-AA5444FF3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41020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48248D6-1281-464E-98E5-F5E2AC4D09F1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37157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4732C3-7158-4905-9BDC-7E34384B0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5B2C303-8438-427D-AF04-F762889490A9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68C87F3-3911-4B4A-ACB0-15DE5494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029E4FE-2F70-4E8E-B8FB-B3661D3CEC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9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">
    <p:bg>
      <p:bgPr>
        <a:gradFill flip="none" rotWithShape="1">
          <a:gsLst>
            <a:gs pos="0">
              <a:srgbClr val="6F9AD3"/>
            </a:gs>
            <a:gs pos="29000">
              <a:srgbClr val="4B8BE1"/>
            </a:gs>
            <a:gs pos="100000">
              <a:srgbClr val="133A6F"/>
            </a:gs>
            <a:gs pos="100000">
              <a:srgbClr val="02070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F7815E-EE25-4BB7-B4AF-AA5444FF3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41020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83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4732C3-7158-4905-9BDC-7E34384B0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5B2C303-8438-427D-AF04-F762889490A9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25315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5B2C303-8438-427D-AF04-F762889490A9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26709-AD2C-4D89-9A97-A855E9D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1E0AEA-001F-40D3-B3FD-36907910AD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9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5B2C303-8438-427D-AF04-F762889490A9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7197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7CEAA-3231-4239-A49A-B95F637BA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64"/>
                    </a14:imgEffect>
                    <a14:imgEffect>
                      <a14:saturation sa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7878" r="23283" b="44859"/>
          <a:stretch/>
        </p:blipFill>
        <p:spPr>
          <a:xfrm>
            <a:off x="15240" y="-7380"/>
            <a:ext cx="457752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A60B949-2F9C-4795-9AFC-B1C9DC5C5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33E6DA-7C93-4AE8-8F18-F061F107F0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8E2E3BE-B3A3-4E54-BB58-5C5C9CDCC057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6362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990E2-BE07-4DE6-AEF1-A70433139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64"/>
                    </a14:imgEffect>
                    <a14:imgEffect>
                      <a14:saturation sa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7878" r="23283" b="44859"/>
          <a:stretch/>
        </p:blipFill>
        <p:spPr>
          <a:xfrm>
            <a:off x="15240" y="-7380"/>
            <a:ext cx="4577520" cy="571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9132E6-0B97-42C6-ABFC-ECE9C929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F51B2C8-3AB6-41AF-A713-BC81210C91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70F18-6796-4315-84F4-ABCF2554D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B24EB2F-E637-433F-B820-F05838EEC15A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23755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813A4-6C38-4980-9822-8C8E7F84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64"/>
                    </a14:imgEffect>
                    <a14:imgEffect>
                      <a14:saturation sa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7878" r="23283" b="44859"/>
          <a:stretch/>
        </p:blipFill>
        <p:spPr>
          <a:xfrm>
            <a:off x="15240" y="-7380"/>
            <a:ext cx="4577520" cy="571500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3B9FE60-5C64-4784-9948-B05DFDA936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56152-1493-4461-8695-01702A78D4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A5A652A-1B1D-456A-8CAC-AFFB60331492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</p:spTree>
    <p:extLst>
      <p:ext uri="{BB962C8B-B14F-4D97-AF65-F5344CB8AC3E}">
        <p14:creationId xmlns:p14="http://schemas.microsoft.com/office/powerpoint/2010/main" val="22143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194997" cy="191030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17EA-56E4-4784-8DC0-FFB0FFFE1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589D3B-B0E6-49CF-81EA-9B3D9823586D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32E3A6E-0C3B-468A-A6CA-403B01878D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277283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132E6-0B97-42C6-ABFC-ECE9C929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8194997" cy="191030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38B66-1325-462A-B857-7A99680BA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D0370FE-4B31-4E2E-98F3-99DF87108A7F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53BFA1D-2C68-4BCD-BDD3-594B4EBA0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2442737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1430D-91A3-4BB4-9641-03CBC0812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80CA64-2DD6-4C9A-A194-C429928143F2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B9D10B6-01B8-4FAC-94FA-323AEDED39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3495059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8DAC4B-596B-B04E-9302-31F29B538123}"/>
              </a:ext>
            </a:extLst>
          </p:cNvPr>
          <p:cNvSpPr/>
          <p:nvPr userDrawn="1"/>
        </p:nvSpPr>
        <p:spPr>
          <a:xfrm rot="5400000">
            <a:off x="3194107" y="-3196128"/>
            <a:ext cx="2777801" cy="9177054"/>
          </a:xfrm>
          <a:prstGeom prst="rect">
            <a:avLst/>
          </a:prstGeom>
          <a:solidFill>
            <a:srgbClr val="6F9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66700"/>
            <a:ext cx="8577941" cy="1910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76400" y="1133866"/>
            <a:ext cx="4572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2000" y="2933700"/>
            <a:ext cx="76200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FEE42D-ABBA-4C63-896B-5E5C856F1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6FCDA05-8A01-403E-A24A-2C876741F1EA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60A4F5A-ADD2-4EDA-90B4-81D085B256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3812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4732C3-7158-4905-9BDC-7E34384B0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68C87F3-3911-4B4A-ACB0-15DE5494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029E4FE-2F70-4E8E-B8FB-B3661D3CEC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"/>
            <a:ext cx="4182283" cy="5715000"/>
          </a:xfrm>
          <a:prstGeom prst="rect">
            <a:avLst/>
          </a:prstGeom>
          <a:solidFill>
            <a:srgbClr val="6F9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48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76800" y="800100"/>
            <a:ext cx="37338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B318C-D6BD-47BB-9E11-B615AF770A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3400" y="952500"/>
            <a:ext cx="2819400" cy="3124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7BF09-59B0-462B-AFA5-4B48E080A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7350E66-D793-4843-9331-4FF88BFFF545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BF981C8-A9CD-4D69-AB72-12C2420CAB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2577212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505200" cy="571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505200" y="0"/>
            <a:ext cx="5638800" cy="5715000"/>
          </a:xfrm>
          <a:prstGeom prst="rect">
            <a:avLst/>
          </a:prstGeom>
          <a:solidFill>
            <a:srgbClr val="6F9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43400" y="800100"/>
            <a:ext cx="3733800" cy="3352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571500"/>
            <a:ext cx="3186545" cy="3352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8495F6-E77E-4E5C-AA6D-7F4D7EAD9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5A09020-53E8-421C-8787-82348F73170C}"/>
              </a:ext>
            </a:extLst>
          </p:cNvPr>
          <p:cNvSpPr txBox="1">
            <a:spLocks/>
          </p:cNvSpPr>
          <p:nvPr userDrawn="1"/>
        </p:nvSpPr>
        <p:spPr>
          <a:xfrm>
            <a:off x="0" y="5447034"/>
            <a:ext cx="9144000" cy="154926"/>
          </a:xfrm>
          <a:prstGeom prst="rect">
            <a:avLst/>
          </a:prstGeom>
        </p:spPr>
        <p:txBody>
          <a:bodyPr/>
          <a:lstStyle>
            <a:lvl1pPr marL="0" indent="0" algn="l" defTabSz="712191" rtl="0" eaLnBrk="1" latinLnBrk="0" hangingPunct="1">
              <a:lnSpc>
                <a:spcPct val="90000"/>
              </a:lnSpc>
              <a:spcBef>
                <a:spcPts val="78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135320" indent="0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None/>
              <a:defRPr sz="900" kern="1200">
                <a:solidFill>
                  <a:srgbClr val="000000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  <a:lvl6pPr marL="1958518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13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0697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6809" indent="-178057" algn="l" defTabSz="712191" rtl="0" eaLnBrk="1" latinLnBrk="0" hangingPunct="1">
              <a:lnSpc>
                <a:spcPct val="90000"/>
              </a:lnSpc>
              <a:spcBef>
                <a:spcPts val="39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292929"/>
                </a:solidFill>
                <a:latin typeface="Century Gothic" panose="020B0502020202020204" pitchFamily="34" charset="0"/>
              </a:rPr>
              <a:t>	Follett Quarterly Board Meeting | August 14-15, 2019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D2B5D00-D507-4C18-9A21-8D87AEFA28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12482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4732C3-7158-4905-9BDC-7E34384B0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13196" b="15426"/>
          <a:stretch/>
        </p:blipFill>
        <p:spPr>
          <a:xfrm>
            <a:off x="0" y="1"/>
            <a:ext cx="45276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81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26709-AD2C-4D89-9A97-A855E9D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1E0AEA-001F-40D3-B3FD-36907910AD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1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tro">
    <p:bg>
      <p:bgPr>
        <a:solidFill>
          <a:srgbClr val="6F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90503"/>
            <a:ext cx="1623932" cy="61105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2838" y="5394325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913741"/>
            <a:fld id="{ED33BCA3-EE74-41EB-B8F3-89AC3366565B}" type="slidenum">
              <a:rPr lang="en-US" sz="1200" smtClean="0"/>
              <a:pPr algn="ctr" defTabSz="913741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01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7CEAA-3231-4239-A49A-B95F637BA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64"/>
                    </a14:imgEffect>
                    <a14:imgEffect>
                      <a14:saturation sa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7878" r="23283" b="44859"/>
          <a:stretch/>
        </p:blipFill>
        <p:spPr>
          <a:xfrm>
            <a:off x="15240" y="-7380"/>
            <a:ext cx="457752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7620000" cy="2286000"/>
          </a:xfrm>
        </p:spPr>
        <p:txBody>
          <a:bodyPr anchor="t" anchorCtr="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A60B949-2F9C-4795-9AFC-B1C9DC5C5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33E6DA-7C93-4AE8-8F18-F061F107F0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990E2-BE07-4DE6-AEF1-A70433139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64"/>
                    </a14:imgEffect>
                    <a14:imgEffect>
                      <a14:saturation sa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7878" r="23283" b="44859"/>
          <a:stretch/>
        </p:blipFill>
        <p:spPr>
          <a:xfrm>
            <a:off x="15240" y="-7380"/>
            <a:ext cx="4577520" cy="571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9132E6-0B97-42C6-ABFC-ECE9C929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0500"/>
            <a:ext cx="8194997" cy="1910306"/>
          </a:xfrm>
        </p:spPr>
        <p:txBody>
          <a:bodyPr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F51B2C8-3AB6-41AF-A713-BC81210C91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70F18-6796-4315-84F4-ABCF2554D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813A4-6C38-4980-9822-8C8E7F84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64"/>
                    </a14:imgEffect>
                    <a14:imgEffect>
                      <a14:saturation sat="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7878" r="23283" b="44859"/>
          <a:stretch/>
        </p:blipFill>
        <p:spPr>
          <a:xfrm>
            <a:off x="31005" y="-7380"/>
            <a:ext cx="4577520" cy="571500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3B9FE60-5C64-4784-9948-B05DFDA936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 defTabSz="822351"/>
            <a:fld id="{ED33BCA3-EE74-41EB-B8F3-89AC3366565B}" type="slidenum">
              <a:rPr lang="en-US" sz="1080" smtClean="0"/>
              <a:pPr algn="ctr" defTabSz="822351"/>
              <a:t>‹#›</a:t>
            </a:fld>
            <a:endParaRPr lang="en-US" sz="108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56152-1493-4461-8695-01702A78D4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5271800"/>
            <a:ext cx="1158240" cy="4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068" y="1012070"/>
            <a:ext cx="8577941" cy="1910306"/>
          </a:xfrm>
          <a:prstGeom prst="rect">
            <a:avLst/>
          </a:prstGeom>
        </p:spPr>
        <p:txBody>
          <a:bodyPr vert="horz" lIns="71223" tIns="71223" rIns="71223" bIns="35634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029" y="3010999"/>
            <a:ext cx="8577942" cy="2102693"/>
          </a:xfrm>
          <a:prstGeom prst="rect">
            <a:avLst/>
          </a:prstGeom>
        </p:spPr>
        <p:txBody>
          <a:bodyPr vert="horz" lIns="71223" tIns="35634" rIns="71223" bIns="35634" rtlCol="0" anchor="ctr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70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3" r:id="rId2"/>
    <p:sldLayoutId id="2147483705" r:id="rId3"/>
    <p:sldLayoutId id="2147483758" r:id="rId4"/>
    <p:sldLayoutId id="2147483757" r:id="rId5"/>
    <p:sldLayoutId id="2147483759" r:id="rId6"/>
    <p:sldLayoutId id="2147483754" r:id="rId7"/>
    <p:sldLayoutId id="2147483755" r:id="rId8"/>
    <p:sldLayoutId id="2147483756" r:id="rId9"/>
    <p:sldLayoutId id="2147483740" r:id="rId10"/>
    <p:sldLayoutId id="2147483741" r:id="rId11"/>
    <p:sldLayoutId id="2147483744" r:id="rId12"/>
    <p:sldLayoutId id="2147483745" r:id="rId13"/>
    <p:sldLayoutId id="2147483751" r:id="rId14"/>
    <p:sldLayoutId id="2147483703" r:id="rId15"/>
    <p:sldLayoutId id="2147483787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712191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00000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712191" rtl="0" eaLnBrk="1" latinLnBrk="0" hangingPunct="1">
        <a:lnSpc>
          <a:spcPct val="90000"/>
        </a:lnSpc>
        <a:spcBef>
          <a:spcPts val="780"/>
        </a:spcBef>
        <a:buFont typeface="Arial"/>
        <a:buNone/>
        <a:defRPr sz="1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2pPr>
      <a:lvl3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3pPr>
      <a:lvl4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4pPr>
      <a:lvl5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5pPr>
      <a:lvl6pPr marL="1958518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613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697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809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82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91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286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377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489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571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648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726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068" y="1012070"/>
            <a:ext cx="8577941" cy="1910306"/>
          </a:xfrm>
          <a:prstGeom prst="rect">
            <a:avLst/>
          </a:prstGeom>
        </p:spPr>
        <p:txBody>
          <a:bodyPr vert="horz" lIns="71223" tIns="71223" rIns="71223" bIns="35634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029" y="3010999"/>
            <a:ext cx="8577942" cy="2102693"/>
          </a:xfrm>
          <a:prstGeom prst="rect">
            <a:avLst/>
          </a:prstGeom>
        </p:spPr>
        <p:txBody>
          <a:bodyPr vert="horz" lIns="71223" tIns="35634" rIns="71223" bIns="35634" rtlCol="0" anchor="ctr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712191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00000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712191" rtl="0" eaLnBrk="1" latinLnBrk="0" hangingPunct="1">
        <a:lnSpc>
          <a:spcPct val="90000"/>
        </a:lnSpc>
        <a:spcBef>
          <a:spcPts val="780"/>
        </a:spcBef>
        <a:buFont typeface="Arial"/>
        <a:buNone/>
        <a:defRPr sz="1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2pPr>
      <a:lvl3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3pPr>
      <a:lvl4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4pPr>
      <a:lvl5pPr marL="135320" indent="0" algn="l" defTabSz="712191" rtl="0" eaLnBrk="1" latinLnBrk="0" hangingPunct="1">
        <a:lnSpc>
          <a:spcPct val="90000"/>
        </a:lnSpc>
        <a:spcBef>
          <a:spcPts val="390"/>
        </a:spcBef>
        <a:buFont typeface="Arial"/>
        <a:buNone/>
        <a:defRPr sz="900" kern="1200">
          <a:solidFill>
            <a:srgbClr val="000000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5pPr>
      <a:lvl6pPr marL="1958518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613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697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809" indent="-178057" algn="l" defTabSz="712191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82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91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286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377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489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571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648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726" algn="l" defTabSz="7121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ccessportal.follett.com/Collateral/21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cbookstore@mccd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1571D-4A56-4D84-A953-BAE4609B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116" y="3048001"/>
            <a:ext cx="6831766" cy="2065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</a:rPr>
              <a:t>Opt-Out Directions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73A0ACD-90AA-164D-8C0C-F59BFE9EB4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20" y="5402820"/>
            <a:ext cx="411162" cy="304800"/>
          </a:xfrm>
          <a:prstGeom prst="rect">
            <a:avLst/>
          </a:prstGeom>
        </p:spPr>
        <p:txBody>
          <a:bodyPr/>
          <a:lstStyle/>
          <a:p>
            <a:pPr algn="ctr" defTabSz="822351"/>
            <a:fld id="{ED33BCA3-EE74-41EB-B8F3-89AC3366565B}" type="slidenum">
              <a:rPr lang="en-US" sz="1080" smtClean="0">
                <a:solidFill>
                  <a:schemeClr val="bg1"/>
                </a:solidFill>
              </a:rPr>
              <a:pPr algn="ctr" defTabSz="822351"/>
              <a:t>1</a:t>
            </a:fld>
            <a:endParaRPr lang="en-US" sz="1080" dirty="0">
              <a:solidFill>
                <a:schemeClr val="bg1"/>
              </a:solidFill>
            </a:endParaRPr>
          </a:p>
        </p:txBody>
      </p:sp>
      <p:pic>
        <p:nvPicPr>
          <p:cNvPr id="2050" name="Picture 2" descr="Merced College">
            <a:extLst>
              <a:ext uri="{FF2B5EF4-FFF2-40B4-BE49-F238E27FC236}">
                <a16:creationId xmlns:a16="http://schemas.microsoft.com/office/drawing/2014/main" id="{F01D1A62-A364-4DEA-9E2F-1D7F9D8A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2" y="1668992"/>
            <a:ext cx="4476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19ED3DC-4A67-B44F-BD11-5DDCA118A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95385"/>
            <a:ext cx="9144000" cy="674364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Click the link in the email you received (sample below) or you can </a:t>
            </a:r>
            <a:r>
              <a:rPr lang="en-US" sz="2000" dirty="0" smtClean="0"/>
              <a:t>to </a:t>
            </a:r>
            <a:r>
              <a:rPr lang="en-US" sz="2000" dirty="0"/>
              <a:t>go to the Opt Out Portal.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058A6F-66A5-6349-B1B4-806FD3D80B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31898" y="5448300"/>
            <a:ext cx="411162" cy="304800"/>
          </a:xfrm>
          <a:prstGeom prst="rect">
            <a:avLst/>
          </a:prstGeom>
        </p:spPr>
        <p:txBody>
          <a:bodyPr/>
          <a:lstStyle/>
          <a:p>
            <a:pPr algn="ctr" defTabSz="822351"/>
            <a:fld id="{ED33BCA3-EE74-41EB-B8F3-89AC3366565B}" type="slidenum">
              <a:rPr lang="en-US" sz="1080" smtClean="0">
                <a:solidFill>
                  <a:srgbClr val="000000"/>
                </a:solidFill>
              </a:rPr>
              <a:pPr algn="ctr" defTabSz="822351"/>
              <a:t>2</a:t>
            </a:fld>
            <a:endParaRPr lang="en-US" sz="108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E076C-E1D7-4E93-B3C6-FF99D4B0D48B}"/>
              </a:ext>
            </a:extLst>
          </p:cNvPr>
          <p:cNvSpPr/>
          <p:nvPr/>
        </p:nvSpPr>
        <p:spPr>
          <a:xfrm>
            <a:off x="4572000" y="292908"/>
            <a:ext cx="4572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3998"/>
                </a:solidFill>
                <a:latin typeface="Arial Black" pitchFamily="34" charset="0"/>
              </a:rPr>
              <a:t>Opt-Out Directions</a:t>
            </a:r>
          </a:p>
        </p:txBody>
      </p:sp>
      <p:pic>
        <p:nvPicPr>
          <p:cNvPr id="1026" name="Picture 2" descr="Merced College">
            <a:extLst>
              <a:ext uri="{FF2B5EF4-FFF2-40B4-BE49-F238E27FC236}">
                <a16:creationId xmlns:a16="http://schemas.microsoft.com/office/drawing/2014/main" id="{986C859F-FE82-4C2C-AFE8-28085B54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5408"/>
            <a:ext cx="3736975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6B9375AE-8CDB-4AD3-8367-25B8C6D89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33" y="1608958"/>
            <a:ext cx="8382000" cy="2658315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E5E0CCE-9874-4BF9-A361-75E18802E2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7" t="25324" b="1"/>
          <a:stretch/>
        </p:blipFill>
        <p:spPr>
          <a:xfrm>
            <a:off x="270933" y="3810073"/>
            <a:ext cx="8511592" cy="15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19ED3DC-4A67-B44F-BD11-5DDCA118A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95385"/>
            <a:ext cx="9144000" cy="674364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Your username is your @mccd.edu email address. For security reasons, you will be asked to enter a password and confirm that password the first time you log in.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058A6F-66A5-6349-B1B4-806FD3D80B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31898" y="5448300"/>
            <a:ext cx="411162" cy="304800"/>
          </a:xfrm>
          <a:prstGeom prst="rect">
            <a:avLst/>
          </a:prstGeom>
        </p:spPr>
        <p:txBody>
          <a:bodyPr/>
          <a:lstStyle/>
          <a:p>
            <a:pPr algn="ctr" defTabSz="822351"/>
            <a:fld id="{ED33BCA3-EE74-41EB-B8F3-89AC3366565B}" type="slidenum">
              <a:rPr lang="en-US" sz="1080" smtClean="0">
                <a:solidFill>
                  <a:srgbClr val="000000"/>
                </a:solidFill>
              </a:rPr>
              <a:pPr algn="ctr" defTabSz="822351"/>
              <a:t>3</a:t>
            </a:fld>
            <a:endParaRPr lang="en-US" sz="108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E076C-E1D7-4E93-B3C6-FF99D4B0D48B}"/>
              </a:ext>
            </a:extLst>
          </p:cNvPr>
          <p:cNvSpPr/>
          <p:nvPr/>
        </p:nvSpPr>
        <p:spPr>
          <a:xfrm>
            <a:off x="4470400" y="292907"/>
            <a:ext cx="4673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3998"/>
                </a:solidFill>
                <a:latin typeface="Arial Black" pitchFamily="34" charset="0"/>
              </a:rPr>
              <a:t>Opt-Out Directions</a:t>
            </a:r>
          </a:p>
        </p:txBody>
      </p:sp>
      <p:pic>
        <p:nvPicPr>
          <p:cNvPr id="7" name="Picture 6" descr="A picture containing person, man, indoor&#10;&#10;Description generated with very high confidence">
            <a:extLst>
              <a:ext uri="{FF2B5EF4-FFF2-40B4-BE49-F238E27FC236}">
                <a16:creationId xmlns:a16="http://schemas.microsoft.com/office/drawing/2014/main" id="{B6E7280D-9CAC-4C85-A23D-80B2336FF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159" r="16749" b="28434"/>
          <a:stretch/>
        </p:blipFill>
        <p:spPr>
          <a:xfrm>
            <a:off x="1507024" y="1682406"/>
            <a:ext cx="6129952" cy="37753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2" descr="Merced College">
            <a:extLst>
              <a:ext uri="{FF2B5EF4-FFF2-40B4-BE49-F238E27FC236}">
                <a16:creationId xmlns:a16="http://schemas.microsoft.com/office/drawing/2014/main" id="{5DC06C29-9F08-4736-9566-2863470A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5408"/>
            <a:ext cx="3736975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19ED3DC-4A67-B44F-BD11-5DDCA118A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217" y="1197002"/>
            <a:ext cx="9144000" cy="674364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You will enter the opt-out portal where you will see your courses and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 opt-out button.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When you opt-out, you are opting out of the entire program for the semester. If you’ve already picked up any physical books, make sure you return them to the bookstore.</a:t>
            </a:r>
            <a:endParaRPr lang="en-US" sz="20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058A6F-66A5-6349-B1B4-806FD3D80B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31898" y="5448300"/>
            <a:ext cx="411162" cy="304800"/>
          </a:xfrm>
          <a:prstGeom prst="rect">
            <a:avLst/>
          </a:prstGeom>
        </p:spPr>
        <p:txBody>
          <a:bodyPr/>
          <a:lstStyle/>
          <a:p>
            <a:pPr algn="ctr" defTabSz="822351"/>
            <a:fld id="{ED33BCA3-EE74-41EB-B8F3-89AC3366565B}" type="slidenum">
              <a:rPr lang="en-US" sz="1080" smtClean="0">
                <a:solidFill>
                  <a:srgbClr val="000000"/>
                </a:solidFill>
              </a:rPr>
              <a:pPr algn="ctr" defTabSz="822351"/>
              <a:t>4</a:t>
            </a:fld>
            <a:endParaRPr lang="en-US" sz="108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E076C-E1D7-4E93-B3C6-FF99D4B0D48B}"/>
              </a:ext>
            </a:extLst>
          </p:cNvPr>
          <p:cNvSpPr/>
          <p:nvPr/>
        </p:nvSpPr>
        <p:spPr>
          <a:xfrm>
            <a:off x="4470400" y="292907"/>
            <a:ext cx="4673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3998"/>
                </a:solidFill>
                <a:latin typeface="Arial Black" pitchFamily="34" charset="0"/>
              </a:rPr>
              <a:t>Opt-Out Directions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97375941-2C8D-4870-924C-50319DF5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97" y="2461119"/>
            <a:ext cx="1356038" cy="3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erced College">
            <a:extLst>
              <a:ext uri="{FF2B5EF4-FFF2-40B4-BE49-F238E27FC236}">
                <a16:creationId xmlns:a16="http://schemas.microsoft.com/office/drawing/2014/main" id="{7933AB6C-AEA2-4BE3-99E3-9901FA90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5408"/>
            <a:ext cx="3736975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00D7A-49D6-44FB-9A04-610160D8C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8209"/>
            <a:ext cx="9144000" cy="13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19ED3DC-4A67-B44F-BD11-5DDCA118A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217" y="1197002"/>
            <a:ext cx="9144000" cy="674364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If you opted out by mistake or change your mind, you will be able to opt back in before the deadline for that semester.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To opt back in, click the opt-in button.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058A6F-66A5-6349-B1B4-806FD3D80B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31898" y="5448300"/>
            <a:ext cx="411162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2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3BCA3-EE74-41EB-B8F3-89AC3366565B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822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8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E076C-E1D7-4E93-B3C6-FF99D4B0D48B}"/>
              </a:ext>
            </a:extLst>
          </p:cNvPr>
          <p:cNvSpPr/>
          <p:nvPr/>
        </p:nvSpPr>
        <p:spPr>
          <a:xfrm>
            <a:off x="4470400" y="292907"/>
            <a:ext cx="4673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998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Opt-Out Directions</a:t>
            </a:r>
          </a:p>
        </p:txBody>
      </p:sp>
      <p:pic>
        <p:nvPicPr>
          <p:cNvPr id="8" name="Picture 2" descr="Merced College">
            <a:extLst>
              <a:ext uri="{FF2B5EF4-FFF2-40B4-BE49-F238E27FC236}">
                <a16:creationId xmlns:a16="http://schemas.microsoft.com/office/drawing/2014/main" id="{7933AB6C-AEA2-4BE3-99E3-9901FA90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5408"/>
            <a:ext cx="3736975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4597C-25A2-4DF3-89D9-7C95B4001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84"/>
          <a:stretch/>
        </p:blipFill>
        <p:spPr>
          <a:xfrm>
            <a:off x="143991" y="2743201"/>
            <a:ext cx="8847609" cy="15612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19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19ED3DC-4A67-B44F-BD11-5DDCA118A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217" y="1197002"/>
            <a:ext cx="9144000" cy="674364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If you opted out by mistake or change your mind, you will be able to opt back in before the deadline for that semester.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To opt back in, click the opt-in button.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058A6F-66A5-6349-B1B4-806FD3D80B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31898" y="5448300"/>
            <a:ext cx="411162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2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3BCA3-EE74-41EB-B8F3-89AC3366565B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822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8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E076C-E1D7-4E93-B3C6-FF99D4B0D48B}"/>
              </a:ext>
            </a:extLst>
          </p:cNvPr>
          <p:cNvSpPr/>
          <p:nvPr/>
        </p:nvSpPr>
        <p:spPr>
          <a:xfrm>
            <a:off x="4470400" y="292907"/>
            <a:ext cx="4673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998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Opt-Out Directions</a:t>
            </a:r>
          </a:p>
        </p:txBody>
      </p:sp>
      <p:pic>
        <p:nvPicPr>
          <p:cNvPr id="8" name="Picture 2" descr="Merced College">
            <a:extLst>
              <a:ext uri="{FF2B5EF4-FFF2-40B4-BE49-F238E27FC236}">
                <a16:creationId xmlns:a16="http://schemas.microsoft.com/office/drawing/2014/main" id="{7933AB6C-AEA2-4BE3-99E3-9901FA90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5408"/>
            <a:ext cx="3736975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4597C-25A2-4DF3-89D9-7C95B4001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84"/>
          <a:stretch/>
        </p:blipFill>
        <p:spPr>
          <a:xfrm>
            <a:off x="143991" y="2743201"/>
            <a:ext cx="8847609" cy="15612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238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19ED3DC-4A67-B44F-BD11-5DDCA118A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217" y="1197002"/>
            <a:ext cx="9144000" cy="674364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/>
              <a:t>Don’t see your classes?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First, make sure you used your @mccd.edu email to log in.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Still don’t see your classes? The opt-out portal will display your classes roughly 6 weeks prior to the semester starting and you’ll be able to opt out.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/>
              <a:t>Forgot your password?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 to the portal and select the “forgot your password” link. Enter your @mccd.edu email address.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will be sent an email to reset your password.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/>
              <a:t>Have additional questions or need more help?</a:t>
            </a:r>
            <a:r>
              <a:rPr lang="en-US" sz="2000" dirty="0"/>
              <a:t> 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Contact your bookstore at </a:t>
            </a:r>
            <a:r>
              <a:rPr lang="en-US" sz="2000" dirty="0">
                <a:hlinkClick r:id="rId3"/>
              </a:rPr>
              <a:t>mcbookstore@mccd.edu</a:t>
            </a:r>
            <a:r>
              <a:rPr lang="en-US" sz="2000" dirty="0"/>
              <a:t>.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058A6F-66A5-6349-B1B4-806FD3D80B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31898" y="5448300"/>
            <a:ext cx="411162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2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3BCA3-EE74-41EB-B8F3-89AC3366565B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822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8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E076C-E1D7-4E93-B3C6-FF99D4B0D48B}"/>
              </a:ext>
            </a:extLst>
          </p:cNvPr>
          <p:cNvSpPr/>
          <p:nvPr/>
        </p:nvSpPr>
        <p:spPr>
          <a:xfrm>
            <a:off x="4470400" y="292907"/>
            <a:ext cx="4673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998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Opt-Out Directions</a:t>
            </a:r>
          </a:p>
        </p:txBody>
      </p:sp>
      <p:pic>
        <p:nvPicPr>
          <p:cNvPr id="8" name="Picture 2" descr="Merced College">
            <a:extLst>
              <a:ext uri="{FF2B5EF4-FFF2-40B4-BE49-F238E27FC236}">
                <a16:creationId xmlns:a16="http://schemas.microsoft.com/office/drawing/2014/main" id="{7933AB6C-AEA2-4BE3-99E3-9901FA90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5408"/>
            <a:ext cx="3736975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ollett Theme">
  <a:themeElements>
    <a:clrScheme name="Custom 1">
      <a:dk1>
        <a:srgbClr val="003998"/>
      </a:dk1>
      <a:lt1>
        <a:srgbClr val="FEFFFF"/>
      </a:lt1>
      <a:dk2>
        <a:srgbClr val="E87B00"/>
      </a:dk2>
      <a:lt2>
        <a:srgbClr val="FEFFFF"/>
      </a:lt2>
      <a:accent1>
        <a:srgbClr val="4688E0"/>
      </a:accent1>
      <a:accent2>
        <a:srgbClr val="E87B00"/>
      </a:accent2>
      <a:accent3>
        <a:srgbClr val="37A35C"/>
      </a:accent3>
      <a:accent4>
        <a:srgbClr val="FEFFFF"/>
      </a:accent4>
      <a:accent5>
        <a:srgbClr val="B1A698"/>
      </a:accent5>
      <a:accent6>
        <a:srgbClr val="013998"/>
      </a:accent6>
      <a:hlink>
        <a:srgbClr val="FEFFFF"/>
      </a:hlink>
      <a:folHlink>
        <a:srgbClr val="FEF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26-17-FMS-Presentation" id="{71622632-C8A4-2346-995D-A17E5F2416B0}" vid="{F3990EC7-80F3-2548-A9F7-43120F488C59}"/>
    </a:ext>
  </a:extLst>
</a:theme>
</file>

<file path=ppt/theme/theme2.xml><?xml version="1.0" encoding="utf-8"?>
<a:theme xmlns:a="http://schemas.openxmlformats.org/drawingml/2006/main" name="1_Follett Theme">
  <a:themeElements>
    <a:clrScheme name="Custom 1">
      <a:dk1>
        <a:srgbClr val="003998"/>
      </a:dk1>
      <a:lt1>
        <a:srgbClr val="FEFFFF"/>
      </a:lt1>
      <a:dk2>
        <a:srgbClr val="E87B00"/>
      </a:dk2>
      <a:lt2>
        <a:srgbClr val="FEFFFF"/>
      </a:lt2>
      <a:accent1>
        <a:srgbClr val="4688E0"/>
      </a:accent1>
      <a:accent2>
        <a:srgbClr val="E87B00"/>
      </a:accent2>
      <a:accent3>
        <a:srgbClr val="37A35C"/>
      </a:accent3>
      <a:accent4>
        <a:srgbClr val="FEFFFF"/>
      </a:accent4>
      <a:accent5>
        <a:srgbClr val="B1A698"/>
      </a:accent5>
      <a:accent6>
        <a:srgbClr val="013998"/>
      </a:accent6>
      <a:hlink>
        <a:srgbClr val="FEFFFF"/>
      </a:hlink>
      <a:folHlink>
        <a:srgbClr val="FEF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26-17-FMS-Presentation" id="{71622632-C8A4-2346-995D-A17E5F2416B0}" vid="{F3990EC7-80F3-2548-A9F7-43120F488C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26D8D10CE9443939EA1AECDF2383C" ma:contentTypeVersion="2" ma:contentTypeDescription="Create a new document." ma:contentTypeScope="" ma:versionID="554badd64e39646128e737a9e127ac47">
  <xsd:schema xmlns:xsd="http://www.w3.org/2001/XMLSchema" xmlns:xs="http://www.w3.org/2001/XMLSchema" xmlns:p="http://schemas.microsoft.com/office/2006/metadata/properties" xmlns:ns2="67c26f16-e8c7-4b0f-b5b7-175e0a87a6dc" targetNamespace="http://schemas.microsoft.com/office/2006/metadata/properties" ma:root="true" ma:fieldsID="bb2d3cabf3c3810daba2571baec53060" ns2:_="">
    <xsd:import namespace="67c26f16-e8c7-4b0f-b5b7-175e0a87a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6f16-e8c7-4b0f-b5b7-175e0a87a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06B49-FDCB-4B38-A06B-A781DB91D769}">
  <ds:schemaRefs>
    <ds:schemaRef ds:uri="http://purl.org/dc/elements/1.1/"/>
    <ds:schemaRef ds:uri="67c26f16-e8c7-4b0f-b5b7-175e0a87a6d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B1E12C-CA5C-43CB-9A3D-5E434A31A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6f16-e8c7-4b0f-b5b7-175e0a87a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51B214-EDCB-4A2C-A3BD-C0EAE2CD45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405</Words>
  <Application>Microsoft Office PowerPoint</Application>
  <PresentationFormat>On-screen Show (16:10)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Franklin Gothic Book</vt:lpstr>
      <vt:lpstr>Franklin Gothic Heavy</vt:lpstr>
      <vt:lpstr>Franklin Gothic Medium</vt:lpstr>
      <vt:lpstr>Helvetica Neue LT Std 45 Light</vt:lpstr>
      <vt:lpstr>Follett Theme</vt:lpstr>
      <vt:lpstr>1_Follett Theme</vt:lpstr>
      <vt:lpstr>Opt-Out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Follett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March 9, 2020</dc:title>
  <dc:subject>Follett Access</dc:subject>
  <dc:creator>Roe J. McFarlane</dc:creator>
  <cp:keywords>Follett Access Board Meeting</cp:keywords>
  <dc:description/>
  <cp:lastModifiedBy>Joseph Allison</cp:lastModifiedBy>
  <cp:revision>543</cp:revision>
  <cp:lastPrinted>2019-08-01T18:41:24Z</cp:lastPrinted>
  <dcterms:created xsi:type="dcterms:W3CDTF">2018-05-22T15:24:18Z</dcterms:created>
  <dcterms:modified xsi:type="dcterms:W3CDTF">2022-05-27T02:13:13Z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>45;#Granberry, Omar;#46;#Kahlenbeck, Jason</vt:lpwstr>
  </property>
  <property fmtid="{D5CDD505-2E9C-101B-9397-08002B2CF9AE}" pid="3" name="ContentTypeId">
    <vt:lpwstr>0x01010030226D8D10CE9443939EA1AECDF2383C</vt:lpwstr>
  </property>
  <property fmtid="{D5CDD505-2E9C-101B-9397-08002B2CF9AE}" pid="4" name="ComplianceAssetId">
    <vt:lpwstr/>
  </property>
</Properties>
</file>